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821" r:id="rId6"/>
  </p:sldMasterIdLst>
  <p:notesMasterIdLst>
    <p:notesMasterId r:id="rId17"/>
  </p:notesMasterIdLst>
  <p:sldIdLst>
    <p:sldId id="256" r:id="rId7"/>
    <p:sldId id="265" r:id="rId8"/>
    <p:sldId id="264" r:id="rId9"/>
    <p:sldId id="261" r:id="rId10"/>
    <p:sldId id="276" r:id="rId11"/>
    <p:sldId id="257" r:id="rId12"/>
    <p:sldId id="259" r:id="rId13"/>
    <p:sldId id="260" r:id="rId14"/>
    <p:sldId id="262" r:id="rId15"/>
    <p:sldId id="263" r:id="rId16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149"/>
    <a:srgbClr val="0A801E"/>
    <a:srgbClr val="C35855"/>
    <a:srgbClr val="F8F8F8"/>
    <a:srgbClr val="FFFFFF"/>
    <a:srgbClr val="FFFF00"/>
    <a:srgbClr val="00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102" d="100"/>
          <a:sy n="102" d="100"/>
        </p:scale>
        <p:origin x="18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EF5B6-60FE-4CB7-BD88-63E8A422C78C}" type="doc">
      <dgm:prSet loTypeId="urn:microsoft.com/office/officeart/2005/8/layout/cycle3" loCatId="cycle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016B0298-806B-4BC9-AA75-9998238BBAE6}">
      <dgm:prSet phldrT="[Текст]"/>
      <dgm:spPr/>
      <dgm:t>
        <a:bodyPr/>
        <a:lstStyle/>
        <a:p>
          <a:r>
            <a:rPr lang="ru-RU" b="1" dirty="0" smtClean="0"/>
            <a:t>Отсутствие положительных идеалов</a:t>
          </a:r>
          <a:endParaRPr lang="ru-RU" dirty="0"/>
        </a:p>
      </dgm:t>
    </dgm:pt>
    <dgm:pt modelId="{41589317-7028-4FE4-84C2-5B824E268787}" type="parTrans" cxnId="{2779DA80-2514-4689-A5DB-C0EF1D0AF719}">
      <dgm:prSet/>
      <dgm:spPr/>
      <dgm:t>
        <a:bodyPr/>
        <a:lstStyle/>
        <a:p>
          <a:endParaRPr lang="ru-RU"/>
        </a:p>
      </dgm:t>
    </dgm:pt>
    <dgm:pt modelId="{A454915C-CA62-40A8-9AB4-7F6E56A570C8}" type="sibTrans" cxnId="{2779DA80-2514-4689-A5DB-C0EF1D0AF719}">
      <dgm:prSet/>
      <dgm:spPr/>
      <dgm:t>
        <a:bodyPr/>
        <a:lstStyle/>
        <a:p>
          <a:endParaRPr lang="ru-RU"/>
        </a:p>
      </dgm:t>
    </dgm:pt>
    <dgm:pt modelId="{4EF99A45-4602-4FE0-91C5-189DC1E7B60E}">
      <dgm:prSet phldrT="[Текст]"/>
      <dgm:spPr/>
      <dgm:t>
        <a:bodyPr/>
        <a:lstStyle/>
        <a:p>
          <a:r>
            <a:rPr lang="ru-RU" b="1" dirty="0" smtClean="0"/>
            <a:t>проблемы социальных гарантий</a:t>
          </a:r>
          <a:endParaRPr lang="ru-RU" dirty="0"/>
        </a:p>
      </dgm:t>
    </dgm:pt>
    <dgm:pt modelId="{A9E3C0A5-7EA7-45DA-81D3-F1C58A8EEBC1}" type="parTrans" cxnId="{DF1748B0-C7F8-4CBE-89FA-63F527EB9A1E}">
      <dgm:prSet/>
      <dgm:spPr/>
      <dgm:t>
        <a:bodyPr/>
        <a:lstStyle/>
        <a:p>
          <a:endParaRPr lang="ru-RU"/>
        </a:p>
      </dgm:t>
    </dgm:pt>
    <dgm:pt modelId="{4479C744-78DA-427A-BEE2-93802ECFB1E0}" type="sibTrans" cxnId="{DF1748B0-C7F8-4CBE-89FA-63F527EB9A1E}">
      <dgm:prSet/>
      <dgm:spPr/>
      <dgm:t>
        <a:bodyPr/>
        <a:lstStyle/>
        <a:p>
          <a:endParaRPr lang="ru-RU"/>
        </a:p>
      </dgm:t>
    </dgm:pt>
    <dgm:pt modelId="{53AEB6E1-F525-4858-B32D-D8A408AB07B8}">
      <dgm:prSet phldrT="[Текст]"/>
      <dgm:spPr/>
      <dgm:t>
        <a:bodyPr/>
        <a:lstStyle/>
        <a:p>
          <a:r>
            <a:rPr lang="ru-RU" b="1" dirty="0" smtClean="0"/>
            <a:t>отсутствие обеспеченности трудом</a:t>
          </a:r>
          <a:endParaRPr lang="ru-RU" dirty="0"/>
        </a:p>
      </dgm:t>
    </dgm:pt>
    <dgm:pt modelId="{23F34E80-4BEB-464D-BC0D-1D2418573D81}" type="parTrans" cxnId="{963E4649-875B-4439-BF65-88B70948AE4F}">
      <dgm:prSet/>
      <dgm:spPr/>
      <dgm:t>
        <a:bodyPr/>
        <a:lstStyle/>
        <a:p>
          <a:endParaRPr lang="ru-RU"/>
        </a:p>
      </dgm:t>
    </dgm:pt>
    <dgm:pt modelId="{C6B0DAD4-1D7E-40B9-A5E9-5777C36EF184}" type="sibTrans" cxnId="{963E4649-875B-4439-BF65-88B70948AE4F}">
      <dgm:prSet/>
      <dgm:spPr/>
      <dgm:t>
        <a:bodyPr/>
        <a:lstStyle/>
        <a:p>
          <a:endParaRPr lang="ru-RU"/>
        </a:p>
      </dgm:t>
    </dgm:pt>
    <dgm:pt modelId="{2F9A84E2-99AB-4BB8-9733-D3A7C102FF1A}">
      <dgm:prSet phldrT="[Текст]"/>
      <dgm:spPr/>
      <dgm:t>
        <a:bodyPr/>
        <a:lstStyle/>
        <a:p>
          <a:r>
            <a:rPr lang="ru-RU" b="1" dirty="0" smtClean="0"/>
            <a:t>неверие в свои силы</a:t>
          </a:r>
          <a:endParaRPr lang="ru-RU" dirty="0"/>
        </a:p>
      </dgm:t>
    </dgm:pt>
    <dgm:pt modelId="{6ACADA66-1B90-4BC0-82D3-0EA4974A0E19}" type="parTrans" cxnId="{46F5E678-294A-4820-AE59-9B27EDD9C7B4}">
      <dgm:prSet/>
      <dgm:spPr/>
      <dgm:t>
        <a:bodyPr/>
        <a:lstStyle/>
        <a:p>
          <a:endParaRPr lang="ru-RU"/>
        </a:p>
      </dgm:t>
    </dgm:pt>
    <dgm:pt modelId="{2ADFFBE1-79F1-4DC8-9C86-D16DF8B1805F}" type="sibTrans" cxnId="{46F5E678-294A-4820-AE59-9B27EDD9C7B4}">
      <dgm:prSet/>
      <dgm:spPr/>
      <dgm:t>
        <a:bodyPr/>
        <a:lstStyle/>
        <a:p>
          <a:endParaRPr lang="ru-RU"/>
        </a:p>
      </dgm:t>
    </dgm:pt>
    <dgm:pt modelId="{27D3903E-3E06-48E8-A4A1-F66831802639}">
      <dgm:prSet phldrT="[Текст]"/>
      <dgm:spPr/>
      <dgm:t>
        <a:bodyPr/>
        <a:lstStyle/>
        <a:p>
          <a:r>
            <a:rPr lang="ru-RU" b="1" dirty="0" smtClean="0"/>
            <a:t>агрессивность и репрессивность сознания</a:t>
          </a:r>
          <a:endParaRPr lang="ru-RU" dirty="0"/>
        </a:p>
      </dgm:t>
    </dgm:pt>
    <dgm:pt modelId="{3F5D3253-8C67-48C4-8DAC-AFB7424638F4}" type="parTrans" cxnId="{C8025FE1-76AD-460D-95D3-B74D034B2AFF}">
      <dgm:prSet/>
      <dgm:spPr/>
      <dgm:t>
        <a:bodyPr/>
        <a:lstStyle/>
        <a:p>
          <a:endParaRPr lang="ru-RU"/>
        </a:p>
      </dgm:t>
    </dgm:pt>
    <dgm:pt modelId="{1E49F8F4-E365-4A17-A25B-1F39F526ADF3}" type="sibTrans" cxnId="{C8025FE1-76AD-460D-95D3-B74D034B2AFF}">
      <dgm:prSet/>
      <dgm:spPr/>
      <dgm:t>
        <a:bodyPr/>
        <a:lstStyle/>
        <a:p>
          <a:endParaRPr lang="ru-RU"/>
        </a:p>
      </dgm:t>
    </dgm:pt>
    <dgm:pt modelId="{16FF1017-D13C-4ED5-8541-8A41B6D6E5E1}">
      <dgm:prSet phldrT="[Текст]"/>
      <dgm:spPr/>
      <dgm:t>
        <a:bodyPr/>
        <a:lstStyle/>
        <a:p>
          <a:r>
            <a:rPr lang="ru-RU" b="1" dirty="0" smtClean="0"/>
            <a:t>чувство безысходности</a:t>
          </a:r>
          <a:endParaRPr lang="ru-RU" dirty="0"/>
        </a:p>
      </dgm:t>
    </dgm:pt>
    <dgm:pt modelId="{65DBC9ED-80C4-47D5-B740-C0CBD5180881}" type="parTrans" cxnId="{3B62BEE0-1B42-4E91-B564-F7C9CE1422DF}">
      <dgm:prSet/>
      <dgm:spPr/>
      <dgm:t>
        <a:bodyPr/>
        <a:lstStyle/>
        <a:p>
          <a:endParaRPr lang="ru-RU"/>
        </a:p>
      </dgm:t>
    </dgm:pt>
    <dgm:pt modelId="{E4C868FF-ABB8-4FEC-9957-EAA87455780B}" type="sibTrans" cxnId="{3B62BEE0-1B42-4E91-B564-F7C9CE1422DF}">
      <dgm:prSet/>
      <dgm:spPr/>
      <dgm:t>
        <a:bodyPr/>
        <a:lstStyle/>
        <a:p>
          <a:endParaRPr lang="ru-RU"/>
        </a:p>
      </dgm:t>
    </dgm:pt>
    <dgm:pt modelId="{440B5C20-899A-4B86-B5C9-4C28727318F8}" type="pres">
      <dgm:prSet presAssocID="{80FEF5B6-60FE-4CB7-BD88-63E8A422C7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060D0C-7BCD-4ADA-BEFD-346E232518D2}" type="pres">
      <dgm:prSet presAssocID="{80FEF5B6-60FE-4CB7-BD88-63E8A422C78C}" presName="cycle" presStyleCnt="0"/>
      <dgm:spPr/>
    </dgm:pt>
    <dgm:pt modelId="{A8822B49-8ADB-460D-8C19-4334AB4A557F}" type="pres">
      <dgm:prSet presAssocID="{016B0298-806B-4BC9-AA75-9998238BBAE6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7A9DA-BE11-43EA-A7D3-053302BEADB1}" type="pres">
      <dgm:prSet presAssocID="{A454915C-CA62-40A8-9AB4-7F6E56A570C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8CE4221-46FA-42B6-A86E-B094EE9D1B10}" type="pres">
      <dgm:prSet presAssocID="{4EF99A45-4602-4FE0-91C5-189DC1E7B60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E8144-2F64-4D74-962E-E603688CCB73}" type="pres">
      <dgm:prSet presAssocID="{53AEB6E1-F525-4858-B32D-D8A408AB07B8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11190-108B-45C1-8E15-65021C00E3A8}" type="pres">
      <dgm:prSet presAssocID="{2F9A84E2-99AB-4BB8-9733-D3A7C102FF1A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9C5CF-98E3-4B78-A3F1-356A87C54872}" type="pres">
      <dgm:prSet presAssocID="{27D3903E-3E06-48E8-A4A1-F66831802639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22494-E79F-4484-8B02-B51DB85269A6}" type="pres">
      <dgm:prSet presAssocID="{16FF1017-D13C-4ED5-8541-8A41B6D6E5E1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09467-EBF9-4207-8F1F-2FBB56C98FB2}" type="presOf" srcId="{53AEB6E1-F525-4858-B32D-D8A408AB07B8}" destId="{04BE8144-2F64-4D74-962E-E603688CCB73}" srcOrd="0" destOrd="0" presId="urn:microsoft.com/office/officeart/2005/8/layout/cycle3"/>
    <dgm:cxn modelId="{09E770BD-EB5E-4439-9235-32477BAB3782}" type="presOf" srcId="{16FF1017-D13C-4ED5-8541-8A41B6D6E5E1}" destId="{72B22494-E79F-4484-8B02-B51DB85269A6}" srcOrd="0" destOrd="0" presId="urn:microsoft.com/office/officeart/2005/8/layout/cycle3"/>
    <dgm:cxn modelId="{6CB72044-3B99-402A-9D7F-81925B2A32FF}" type="presOf" srcId="{80FEF5B6-60FE-4CB7-BD88-63E8A422C78C}" destId="{440B5C20-899A-4B86-B5C9-4C28727318F8}" srcOrd="0" destOrd="0" presId="urn:microsoft.com/office/officeart/2005/8/layout/cycle3"/>
    <dgm:cxn modelId="{963E4649-875B-4439-BF65-88B70948AE4F}" srcId="{80FEF5B6-60FE-4CB7-BD88-63E8A422C78C}" destId="{53AEB6E1-F525-4858-B32D-D8A408AB07B8}" srcOrd="2" destOrd="0" parTransId="{23F34E80-4BEB-464D-BC0D-1D2418573D81}" sibTransId="{C6B0DAD4-1D7E-40B9-A5E9-5777C36EF184}"/>
    <dgm:cxn modelId="{DF1748B0-C7F8-4CBE-89FA-63F527EB9A1E}" srcId="{80FEF5B6-60FE-4CB7-BD88-63E8A422C78C}" destId="{4EF99A45-4602-4FE0-91C5-189DC1E7B60E}" srcOrd="1" destOrd="0" parTransId="{A9E3C0A5-7EA7-45DA-81D3-F1C58A8EEBC1}" sibTransId="{4479C744-78DA-427A-BEE2-93802ECFB1E0}"/>
    <dgm:cxn modelId="{1EBF0799-668A-429F-BD4D-32770250938E}" type="presOf" srcId="{4EF99A45-4602-4FE0-91C5-189DC1E7B60E}" destId="{88CE4221-46FA-42B6-A86E-B094EE9D1B10}" srcOrd="0" destOrd="0" presId="urn:microsoft.com/office/officeart/2005/8/layout/cycle3"/>
    <dgm:cxn modelId="{3B62BEE0-1B42-4E91-B564-F7C9CE1422DF}" srcId="{80FEF5B6-60FE-4CB7-BD88-63E8A422C78C}" destId="{16FF1017-D13C-4ED5-8541-8A41B6D6E5E1}" srcOrd="5" destOrd="0" parTransId="{65DBC9ED-80C4-47D5-B740-C0CBD5180881}" sibTransId="{E4C868FF-ABB8-4FEC-9957-EAA87455780B}"/>
    <dgm:cxn modelId="{6810E2FE-F430-4910-8C55-CAD0A1C4D374}" type="presOf" srcId="{27D3903E-3E06-48E8-A4A1-F66831802639}" destId="{C3B9C5CF-98E3-4B78-A3F1-356A87C54872}" srcOrd="0" destOrd="0" presId="urn:microsoft.com/office/officeart/2005/8/layout/cycle3"/>
    <dgm:cxn modelId="{C0449BE2-F488-4BFD-BDE4-5F3931C01F4B}" type="presOf" srcId="{A454915C-CA62-40A8-9AB4-7F6E56A570C8}" destId="{8107A9DA-BE11-43EA-A7D3-053302BEADB1}" srcOrd="0" destOrd="0" presId="urn:microsoft.com/office/officeart/2005/8/layout/cycle3"/>
    <dgm:cxn modelId="{10DCE9AF-2EFA-4479-A5D5-59849FF72462}" type="presOf" srcId="{016B0298-806B-4BC9-AA75-9998238BBAE6}" destId="{A8822B49-8ADB-460D-8C19-4334AB4A557F}" srcOrd="0" destOrd="0" presId="urn:microsoft.com/office/officeart/2005/8/layout/cycle3"/>
    <dgm:cxn modelId="{C8025FE1-76AD-460D-95D3-B74D034B2AFF}" srcId="{80FEF5B6-60FE-4CB7-BD88-63E8A422C78C}" destId="{27D3903E-3E06-48E8-A4A1-F66831802639}" srcOrd="4" destOrd="0" parTransId="{3F5D3253-8C67-48C4-8DAC-AFB7424638F4}" sibTransId="{1E49F8F4-E365-4A17-A25B-1F39F526ADF3}"/>
    <dgm:cxn modelId="{2779DA80-2514-4689-A5DB-C0EF1D0AF719}" srcId="{80FEF5B6-60FE-4CB7-BD88-63E8A422C78C}" destId="{016B0298-806B-4BC9-AA75-9998238BBAE6}" srcOrd="0" destOrd="0" parTransId="{41589317-7028-4FE4-84C2-5B824E268787}" sibTransId="{A454915C-CA62-40A8-9AB4-7F6E56A570C8}"/>
    <dgm:cxn modelId="{4ACB7431-2379-4140-9E8E-E48707F128FC}" type="presOf" srcId="{2F9A84E2-99AB-4BB8-9733-D3A7C102FF1A}" destId="{A5911190-108B-45C1-8E15-65021C00E3A8}" srcOrd="0" destOrd="0" presId="urn:microsoft.com/office/officeart/2005/8/layout/cycle3"/>
    <dgm:cxn modelId="{46F5E678-294A-4820-AE59-9B27EDD9C7B4}" srcId="{80FEF5B6-60FE-4CB7-BD88-63E8A422C78C}" destId="{2F9A84E2-99AB-4BB8-9733-D3A7C102FF1A}" srcOrd="3" destOrd="0" parTransId="{6ACADA66-1B90-4BC0-82D3-0EA4974A0E19}" sibTransId="{2ADFFBE1-79F1-4DC8-9C86-D16DF8B1805F}"/>
    <dgm:cxn modelId="{DC844DED-510E-4A01-8522-C350D9702BF9}" type="presParOf" srcId="{440B5C20-899A-4B86-B5C9-4C28727318F8}" destId="{D8060D0C-7BCD-4ADA-BEFD-346E232518D2}" srcOrd="0" destOrd="0" presId="urn:microsoft.com/office/officeart/2005/8/layout/cycle3"/>
    <dgm:cxn modelId="{3A0232AF-53EF-4C55-BA49-73F0EA78B990}" type="presParOf" srcId="{D8060D0C-7BCD-4ADA-BEFD-346E232518D2}" destId="{A8822B49-8ADB-460D-8C19-4334AB4A557F}" srcOrd="0" destOrd="0" presId="urn:microsoft.com/office/officeart/2005/8/layout/cycle3"/>
    <dgm:cxn modelId="{8272742F-9D3D-4A18-B453-3CC42F9843B0}" type="presParOf" srcId="{D8060D0C-7BCD-4ADA-BEFD-346E232518D2}" destId="{8107A9DA-BE11-43EA-A7D3-053302BEADB1}" srcOrd="1" destOrd="0" presId="urn:microsoft.com/office/officeart/2005/8/layout/cycle3"/>
    <dgm:cxn modelId="{B4CE6355-1537-453D-8CA9-C6E6F2AC4498}" type="presParOf" srcId="{D8060D0C-7BCD-4ADA-BEFD-346E232518D2}" destId="{88CE4221-46FA-42B6-A86E-B094EE9D1B10}" srcOrd="2" destOrd="0" presId="urn:microsoft.com/office/officeart/2005/8/layout/cycle3"/>
    <dgm:cxn modelId="{E31B076D-4F58-46FE-A12D-DCA0BF86519A}" type="presParOf" srcId="{D8060D0C-7BCD-4ADA-BEFD-346E232518D2}" destId="{04BE8144-2F64-4D74-962E-E603688CCB73}" srcOrd="3" destOrd="0" presId="urn:microsoft.com/office/officeart/2005/8/layout/cycle3"/>
    <dgm:cxn modelId="{1738BC45-6ADE-4D48-8663-16F0794988C7}" type="presParOf" srcId="{D8060D0C-7BCD-4ADA-BEFD-346E232518D2}" destId="{A5911190-108B-45C1-8E15-65021C00E3A8}" srcOrd="4" destOrd="0" presId="urn:microsoft.com/office/officeart/2005/8/layout/cycle3"/>
    <dgm:cxn modelId="{E8D3BD9C-E19C-4A4B-893B-B87DCD58C49F}" type="presParOf" srcId="{D8060D0C-7BCD-4ADA-BEFD-346E232518D2}" destId="{C3B9C5CF-98E3-4B78-A3F1-356A87C54872}" srcOrd="5" destOrd="0" presId="urn:microsoft.com/office/officeart/2005/8/layout/cycle3"/>
    <dgm:cxn modelId="{51B80403-6E35-4325-B1FA-2DE649C80661}" type="presParOf" srcId="{D8060D0C-7BCD-4ADA-BEFD-346E232518D2}" destId="{72B22494-E79F-4484-8B02-B51DB85269A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7A9DA-BE11-43EA-A7D3-053302BEADB1}">
      <dsp:nvSpPr>
        <dsp:cNvPr id="0" name=""/>
        <dsp:cNvSpPr/>
      </dsp:nvSpPr>
      <dsp:spPr>
        <a:xfrm>
          <a:off x="643128" y="-4032"/>
          <a:ext cx="5419391" cy="5419391"/>
        </a:xfrm>
        <a:prstGeom prst="circularArrow">
          <a:avLst>
            <a:gd name="adj1" fmla="val 5274"/>
            <a:gd name="adj2" fmla="val 312630"/>
            <a:gd name="adj3" fmla="val 14251323"/>
            <a:gd name="adj4" fmla="val 17113460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822B49-8ADB-460D-8C19-4334AB4A557F}">
      <dsp:nvSpPr>
        <dsp:cNvPr id="0" name=""/>
        <dsp:cNvSpPr/>
      </dsp:nvSpPr>
      <dsp:spPr>
        <a:xfrm>
          <a:off x="2336171" y="3019"/>
          <a:ext cx="2033304" cy="101665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Отсутствие положительных идеалов</a:t>
          </a:r>
          <a:endParaRPr lang="ru-RU" sz="1800" kern="1200" dirty="0"/>
        </a:p>
      </dsp:txBody>
      <dsp:txXfrm>
        <a:off x="2385800" y="52648"/>
        <a:ext cx="1934046" cy="917394"/>
      </dsp:txXfrm>
    </dsp:sp>
    <dsp:sp modelId="{88CE4221-46FA-42B6-A86E-B094EE9D1B10}">
      <dsp:nvSpPr>
        <dsp:cNvPr id="0" name=""/>
        <dsp:cNvSpPr/>
      </dsp:nvSpPr>
      <dsp:spPr>
        <a:xfrm>
          <a:off x="4240159" y="1102287"/>
          <a:ext cx="2033304" cy="101665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43781"/>
                <a:satOff val="-286"/>
                <a:lumOff val="491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43781"/>
                <a:satOff val="-286"/>
                <a:lumOff val="491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43781"/>
                <a:satOff val="-286"/>
                <a:lumOff val="49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проблемы социальных гарантий</a:t>
          </a:r>
          <a:endParaRPr lang="ru-RU" sz="1800" kern="1200" dirty="0"/>
        </a:p>
      </dsp:txBody>
      <dsp:txXfrm>
        <a:off x="4289788" y="1151916"/>
        <a:ext cx="1934046" cy="917394"/>
      </dsp:txXfrm>
    </dsp:sp>
    <dsp:sp modelId="{04BE8144-2F64-4D74-962E-E603688CCB73}">
      <dsp:nvSpPr>
        <dsp:cNvPr id="0" name=""/>
        <dsp:cNvSpPr/>
      </dsp:nvSpPr>
      <dsp:spPr>
        <a:xfrm>
          <a:off x="4240159" y="3300823"/>
          <a:ext cx="2033304" cy="101665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87563"/>
                <a:satOff val="-572"/>
                <a:lumOff val="9822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87563"/>
                <a:satOff val="-572"/>
                <a:lumOff val="9822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87563"/>
                <a:satOff val="-572"/>
                <a:lumOff val="98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отсутствие обеспеченности трудом</a:t>
          </a:r>
          <a:endParaRPr lang="ru-RU" sz="1800" kern="1200" dirty="0"/>
        </a:p>
      </dsp:txBody>
      <dsp:txXfrm>
        <a:off x="4289788" y="3350452"/>
        <a:ext cx="1934046" cy="917394"/>
      </dsp:txXfrm>
    </dsp:sp>
    <dsp:sp modelId="{A5911190-108B-45C1-8E15-65021C00E3A8}">
      <dsp:nvSpPr>
        <dsp:cNvPr id="0" name=""/>
        <dsp:cNvSpPr/>
      </dsp:nvSpPr>
      <dsp:spPr>
        <a:xfrm>
          <a:off x="2336171" y="4400092"/>
          <a:ext cx="2033304" cy="101665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31344"/>
                <a:satOff val="-859"/>
                <a:lumOff val="14732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31344"/>
                <a:satOff val="-859"/>
                <a:lumOff val="14732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31344"/>
                <a:satOff val="-859"/>
                <a:lumOff val="147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неверие в свои силы</a:t>
          </a:r>
          <a:endParaRPr lang="ru-RU" sz="1800" kern="1200" dirty="0"/>
        </a:p>
      </dsp:txBody>
      <dsp:txXfrm>
        <a:off x="2385800" y="4449721"/>
        <a:ext cx="1934046" cy="917394"/>
      </dsp:txXfrm>
    </dsp:sp>
    <dsp:sp modelId="{C3B9C5CF-98E3-4B78-A3F1-356A87C54872}">
      <dsp:nvSpPr>
        <dsp:cNvPr id="0" name=""/>
        <dsp:cNvSpPr/>
      </dsp:nvSpPr>
      <dsp:spPr>
        <a:xfrm>
          <a:off x="432183" y="3300823"/>
          <a:ext cx="2033304" cy="101665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75126"/>
                <a:satOff val="-1145"/>
                <a:lumOff val="1964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75126"/>
                <a:satOff val="-1145"/>
                <a:lumOff val="1964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75126"/>
                <a:satOff val="-1145"/>
                <a:lumOff val="196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агрессивность и репрессивность сознания</a:t>
          </a:r>
          <a:endParaRPr lang="ru-RU" sz="1800" kern="1200" dirty="0"/>
        </a:p>
      </dsp:txBody>
      <dsp:txXfrm>
        <a:off x="481812" y="3350452"/>
        <a:ext cx="1934046" cy="917394"/>
      </dsp:txXfrm>
    </dsp:sp>
    <dsp:sp modelId="{72B22494-E79F-4484-8B02-B51DB85269A6}">
      <dsp:nvSpPr>
        <dsp:cNvPr id="0" name=""/>
        <dsp:cNvSpPr/>
      </dsp:nvSpPr>
      <dsp:spPr>
        <a:xfrm>
          <a:off x="432183" y="1102287"/>
          <a:ext cx="2033304" cy="101665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7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чувство безысходности</a:t>
          </a:r>
          <a:endParaRPr lang="ru-RU" sz="1800" kern="1200" dirty="0"/>
        </a:p>
      </dsp:txBody>
      <dsp:txXfrm>
        <a:off x="481812" y="1151916"/>
        <a:ext cx="1934046" cy="917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FEBF54-A864-4F49-84EB-BE86A9E7AF44}" type="datetimeFigureOut">
              <a:rPr lang="ru-RU"/>
              <a:pPr>
                <a:defRPr/>
              </a:pPr>
              <a:t>12.04.2018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4C1EE5-6A62-429E-B9C0-8480545C6E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B33E31-3D10-46E7-8B31-06315D9BA5E8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7B189F-0F95-4FA9-94E5-6759A367EC2A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EEBCED-4BBC-4924-9053-47786FF78374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latin typeface="Arial" panose="020B0604020202020204" pitchFamily="34" charset="0"/>
              </a:rPr>
              <a:t>							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C546-CA61-47A7-A93F-98A3DDED5497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A5EEA-BCD8-46B8-BF95-42CEB0AA65F1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77429018"/>
      </p:ext>
    </p:extLst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C08DF-9529-4BB9-AC57-C6376884ED33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E6F40-C8BA-40AF-A38F-99571034613C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895396208"/>
      </p:ext>
    </p:extLst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0152-7544-4986-A669-A67E203E946B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3F5C9-77EB-4584-BF33-A86790A0F22D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294779653"/>
      </p:ext>
    </p:extLst>
  </p:cSld>
  <p:clrMapOvr>
    <a:masterClrMapping/>
  </p:clrMapOvr>
  <p:transition spd="slow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E871-DBF2-4A94-B5E7-446580260037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E7B82-8A11-423A-8C00-BE178AB420CD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22235413"/>
      </p:ext>
    </p:extLst>
  </p:cSld>
  <p:clrMapOvr>
    <a:masterClrMapping/>
  </p:clrMapOvr>
  <p:transition spd="slow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E850F-B0FA-4D36-A285-A0E642F511BA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F029C-09F7-4A13-B93D-70C6B23DD775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882375088"/>
      </p:ext>
    </p:extLst>
  </p:cSld>
  <p:clrMapOvr>
    <a:masterClrMapping/>
  </p:clrMapOvr>
  <p:transition spd="slow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E947-A625-49BA-BA71-A72981D925C6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D6FF0-8B60-45FA-8D6F-A18B21A15264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169766579"/>
      </p:ext>
    </p:extLst>
  </p:cSld>
  <p:clrMapOvr>
    <a:masterClrMapping/>
  </p:clrMapOvr>
  <p:transition spd="slow">
    <p:cover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4F1A-EE89-4823-B3AE-739F760B9AA4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30AD8-603D-4984-8962-DA95D827B32A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771570247"/>
      </p:ext>
    </p:extLst>
  </p:cSld>
  <p:clrMapOvr>
    <a:masterClrMapping/>
  </p:clrMapOvr>
  <p:transition spd="slow">
    <p:cover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5BDA-F781-4DAA-A56A-460972B24834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DA0B9-9C2F-47E5-8D6C-311D38073FA0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629159787"/>
      </p:ext>
    </p:extLst>
  </p:cSld>
  <p:clrMapOvr>
    <a:masterClrMapping/>
  </p:clrMapOvr>
  <p:transition spd="slow">
    <p:cover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1121-FA40-41B3-9BF1-D5E9FCAA3347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E58C9-257B-4F0A-AE1D-DA698B41DE19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084066759"/>
      </p:ext>
    </p:extLst>
  </p:cSld>
  <p:clrMapOvr>
    <a:masterClrMapping/>
  </p:clrMapOvr>
  <p:transition spd="slow">
    <p:cover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0F2D-F45F-4D6C-88DD-654A0604D7D3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CB256-4DA0-464A-8F21-7C5859FBAA2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732044087"/>
      </p:ext>
    </p:extLst>
  </p:cSld>
  <p:clrMapOvr>
    <a:masterClrMapping/>
  </p:clrMapOvr>
  <p:transition spd="slow">
    <p:cover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18AF-C805-4DB5-ADE7-DEAB4D3FFCA4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1AEC-1A73-44DA-8ACD-5C5A445E5119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533821822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B9E9A-3E11-4EE6-A2C6-383C9EFAF164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71716-EC6F-4F2E-8040-252DE581B3D6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473785830"/>
      </p:ext>
    </p:extLst>
  </p:cSld>
  <p:clrMapOvr>
    <a:masterClrMapping/>
  </p:clrMapOvr>
  <p:transition spd="slow">
    <p:cover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2509-5588-4577-A40C-4AF846C56DA2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A2687-8C9A-45AC-897D-7841C2DFA5BB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518119448"/>
      </p:ext>
    </p:extLst>
  </p:cSld>
  <p:clrMapOvr>
    <a:masterClrMapping/>
  </p:clrMapOvr>
  <p:transition spd="slow">
    <p:cover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7439-32E8-42DE-B484-3D49E651F9E0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2A470-60E0-49F0-81E5-7859473B4E07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770095057"/>
      </p:ext>
    </p:extLst>
  </p:cSld>
  <p:clrMapOvr>
    <a:masterClrMapping/>
  </p:clrMapOvr>
  <p:transition spd="slow">
    <p:cover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F5ED-1991-48F6-8B83-642BF5E188C0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4C079-F192-4140-AA7D-47260A1976EA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263423640"/>
      </p:ext>
    </p:extLst>
  </p:cSld>
  <p:clrMapOvr>
    <a:masterClrMapping/>
  </p:clrMapOvr>
  <p:transition spd="slow">
    <p:cover dir="l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DCC54-1F70-498E-8739-AF631C8ABB26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E24B1-7BDA-4A93-B902-1DD76666B8C9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545343402"/>
      </p:ext>
    </p:extLst>
  </p:cSld>
  <p:clrMapOvr>
    <a:masterClrMapping/>
  </p:clrMapOvr>
  <p:transition spd="slow">
    <p:cover dir="l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1954-A03F-4DFA-AA24-67EB4EBE335B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2EE8A-D262-4B37-ACC4-037D5DEE0B8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34884771"/>
      </p:ext>
    </p:extLst>
  </p:cSld>
  <p:clrMapOvr>
    <a:masterClrMapping/>
  </p:clrMapOvr>
  <p:transition spd="slow">
    <p:cover dir="l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7B66-F51F-4717-ADD3-F0F0ACFF5BA4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B8D4B-2F57-4238-95B2-3EE293775A2F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559122514"/>
      </p:ext>
    </p:extLst>
  </p:cSld>
  <p:clrMapOvr>
    <a:masterClrMapping/>
  </p:clrMapOvr>
  <p:transition spd="slow">
    <p:cover dir="l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7499-8867-41F5-AB41-BBF9AAC0C298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35D73-1EBD-4C2B-97F5-D0901877A529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593588187"/>
      </p:ext>
    </p:extLst>
  </p:cSld>
  <p:clrMapOvr>
    <a:masterClrMapping/>
  </p:clrMapOvr>
  <p:transition spd="slow">
    <p:cover dir="l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E3E3-890B-46B4-91AD-5AB8BC5A41B7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C4F79-3C18-47A5-B3FF-77BB034214B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878569970"/>
      </p:ext>
    </p:extLst>
  </p:cSld>
  <p:clrMapOvr>
    <a:masterClrMapping/>
  </p:clrMapOvr>
  <p:transition spd="slow">
    <p:cover dir="l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DB88-8C39-4832-BF42-B71BD2A02538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55CA5-BD04-42C2-938C-9C7DCB1AD04D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999567682"/>
      </p:ext>
    </p:extLst>
  </p:cSld>
  <p:clrMapOvr>
    <a:masterClrMapping/>
  </p:clrMapOvr>
  <p:transition spd="slow">
    <p:cover dir="l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288A-1F87-4901-ADE5-0AF4B5F189D3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5F5AD-0C6C-4350-878C-2366E7CB125F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41896996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350E-AEB0-4A18-89D8-D124019BF088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2E15B-2080-469D-9B61-6D002BBDA86B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699559224"/>
      </p:ext>
    </p:extLst>
  </p:cSld>
  <p:clrMapOvr>
    <a:masterClrMapping/>
  </p:clrMapOvr>
  <p:transition spd="slow">
    <p:cover dir="l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7E6B-7763-4CBC-93DF-0F8B3F94BADE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15382-2A63-4C79-9760-44006F542DB7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816576562"/>
      </p:ext>
    </p:extLst>
  </p:cSld>
  <p:clrMapOvr>
    <a:masterClrMapping/>
  </p:clrMapOvr>
  <p:transition spd="slow">
    <p:cover dir="l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1FF3-42B0-44EA-9241-3820C17575D1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CF84E-AE7E-4A92-8532-E744AD66E937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675795971"/>
      </p:ext>
    </p:extLst>
  </p:cSld>
  <p:clrMapOvr>
    <a:masterClrMapping/>
  </p:clrMapOvr>
  <p:transition spd="slow">
    <p:cover dir="l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7DC1-4561-4C69-AC5F-616E5A7653A3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24873-2883-4A70-9785-AD80EAB46DA1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113979278"/>
      </p:ext>
    </p:extLst>
  </p:cSld>
  <p:clrMapOvr>
    <a:masterClrMapping/>
  </p:clrMapOvr>
  <p:transition spd="slow">
    <p:cover dir="l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6345-3583-4AB3-86E8-5EA4FACDFA9E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EC31-1941-4172-B4EF-8E9438F66966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609206139"/>
      </p:ext>
    </p:extLst>
  </p:cSld>
  <p:clrMapOvr>
    <a:masterClrMapping/>
  </p:clrMapOvr>
  <p:transition spd="slow">
    <p:cover dir="l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5DEE-7C93-4555-AA1F-95CAFA8BEB13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DE200-FAD3-467F-A4A4-77B92071BE3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652291544"/>
      </p:ext>
    </p:extLst>
  </p:cSld>
  <p:clrMapOvr>
    <a:masterClrMapping/>
  </p:clrMapOvr>
  <p:transition spd="slow">
    <p:cover dir="l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7130-43A3-4D19-A0B0-2A17C4BEC0E6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65CBA-42F4-4130-A7FA-7E98F2C6012C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302921526"/>
      </p:ext>
    </p:extLst>
  </p:cSld>
  <p:clrMapOvr>
    <a:masterClrMapping/>
  </p:clrMapOvr>
  <p:transition spd="slow">
    <p:cover dir="l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6628-EA91-4C13-8516-E9D6F112E1ED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BD93B-0F4B-4E51-B1CE-563CA071034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435807214"/>
      </p:ext>
    </p:extLst>
  </p:cSld>
  <p:clrMapOvr>
    <a:masterClrMapping/>
  </p:clrMapOvr>
  <p:transition spd="slow">
    <p:cover dir="l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DFD1-7491-43A8-AED7-CE97DD9D490E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BCB8A-9442-460C-84AA-21D809B1FF27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528486278"/>
      </p:ext>
    </p:extLst>
  </p:cSld>
  <p:clrMapOvr>
    <a:masterClrMapping/>
  </p:clrMapOvr>
  <p:transition spd="slow">
    <p:cover dir="l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E75D-6FDF-425B-9B9A-4A949D567F3B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ACA2-8DDE-4AD3-8BF5-FE6DAC78826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993035268"/>
      </p:ext>
    </p:extLst>
  </p:cSld>
  <p:clrMapOvr>
    <a:masterClrMapping/>
  </p:clrMapOvr>
  <p:transition spd="slow">
    <p:cover dir="l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190F-D748-4A74-B45A-295B328894C3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05994-5841-4CF1-9B6C-CAEB52CA7BF7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448344070"/>
      </p:ext>
    </p:extLst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7A62-A823-4413-B7A3-49AA0A04BFD4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A7284-A86E-40FB-94C5-3A0CF0378260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723428031"/>
      </p:ext>
    </p:extLst>
  </p:cSld>
  <p:clrMapOvr>
    <a:masterClrMapping/>
  </p:clrMapOvr>
  <p:transition spd="slow">
    <p:cover dir="l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D822-F090-40BC-A039-FFBFD62C35BD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6CA38-F24C-4EDD-A9F3-DCFED310B5F6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11220652"/>
      </p:ext>
    </p:extLst>
  </p:cSld>
  <p:clrMapOvr>
    <a:masterClrMapping/>
  </p:clrMapOvr>
  <p:transition spd="slow">
    <p:cover dir="l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8E8A-D027-4017-9F2E-1D9C6E7FF3AB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EAB50-D171-439A-A22C-86DA802BB559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658650138"/>
      </p:ext>
    </p:extLst>
  </p:cSld>
  <p:clrMapOvr>
    <a:masterClrMapping/>
  </p:clrMapOvr>
  <p:transition spd="slow">
    <p:cover dir="l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0030-5F46-4645-805E-5ABB56BDC99E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A39AB-FA55-474B-8241-0044F14F17B9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10388963"/>
      </p:ext>
    </p:extLst>
  </p:cSld>
  <p:clrMapOvr>
    <a:masterClrMapping/>
  </p:clrMapOvr>
  <p:transition spd="slow">
    <p:cover dir="l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93D5-A638-42E4-B599-4AFF9A72EE73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3113A-CBF5-4A3C-A6C3-ED9B5BC48E81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676081853"/>
      </p:ext>
    </p:extLst>
  </p:cSld>
  <p:clrMapOvr>
    <a:masterClrMapping/>
  </p:clrMapOvr>
  <p:transition spd="slow">
    <p:cover dir="l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FECC-80FA-4CBF-BB7E-B0E7306E98CC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BB9EA-D76B-4E11-8DCC-713B0D5A7E29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09500871"/>
      </p:ext>
    </p:extLst>
  </p:cSld>
  <p:clrMapOvr>
    <a:masterClrMapping/>
  </p:clrMapOvr>
  <p:transition spd="slow">
    <p:cover dir="l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1F69-DA01-4DE1-B7FD-DE5536225521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B5694-997A-41A1-807F-471663A540B0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701066838"/>
      </p:ext>
    </p:extLst>
  </p:cSld>
  <p:clrMapOvr>
    <a:masterClrMapping/>
  </p:clrMapOvr>
  <p:transition spd="slow">
    <p:cover dir="l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4DBB-AC32-4D4B-9169-CB1B15CB87E3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8C476-2703-49B8-877D-843283F973E3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620609280"/>
      </p:ext>
    </p:extLst>
  </p:cSld>
  <p:clrMapOvr>
    <a:masterClrMapping/>
  </p:clrMapOvr>
  <p:transition spd="slow">
    <p:cover dir="l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B355-17FA-4D69-ABCE-597439C45416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DE801-F699-4D40-A909-000CD9DE0E37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671681136"/>
      </p:ext>
    </p:extLst>
  </p:cSld>
  <p:clrMapOvr>
    <a:masterClrMapping/>
  </p:clrMapOvr>
  <p:transition spd="slow">
    <p:cover dir="l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E689-9DF9-4161-A3E4-9F61DC8BB6FD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C5F3A-9B71-4929-91E7-8175F080DE7F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761340898"/>
      </p:ext>
    </p:extLst>
  </p:cSld>
  <p:clrMapOvr>
    <a:masterClrMapping/>
  </p:clrMapOvr>
  <p:transition spd="slow">
    <p:cover dir="l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B0C1-D242-4E14-BC54-FB488F2EA7A2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3798E-C8E1-4AD7-B8A4-7F8BBB574356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040706835"/>
      </p:ext>
    </p:extLst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BCFA-6D3C-4192-AE24-8AD0A9C830EF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5D958-4190-4179-80B9-1166834536E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790747289"/>
      </p:ext>
    </p:extLst>
  </p:cSld>
  <p:clrMapOvr>
    <a:masterClrMapping/>
  </p:clrMapOvr>
  <p:transition spd="slow">
    <p:cover dir="l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A379-679F-43C3-A9CA-9EADEDD41E3B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35CAB-96F5-4B39-A62A-52A72083B8B7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798176740"/>
      </p:ext>
    </p:extLst>
  </p:cSld>
  <p:clrMapOvr>
    <a:masterClrMapping/>
  </p:clrMapOvr>
  <p:transition spd="slow">
    <p:cover dir="l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0B6A-ABFF-46B8-9435-BACD47B4E13A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8CEA9-3AF9-437E-9A14-10650DB8C71B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799596316"/>
      </p:ext>
    </p:extLst>
  </p:cSld>
  <p:clrMapOvr>
    <a:masterClrMapping/>
  </p:clrMapOvr>
  <p:transition spd="slow">
    <p:cover dir="l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D35B-7FC2-4C7C-BE9D-5909D9B1CA9C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D16D8-848D-44A9-9FDC-457D88B631BF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778822138"/>
      </p:ext>
    </p:extLst>
  </p:cSld>
  <p:clrMapOvr>
    <a:masterClrMapping/>
  </p:clrMapOvr>
  <p:transition spd="slow">
    <p:cover dir="l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0598-4E27-412B-BBD2-FD240D68080C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6975A-E5B4-4ABA-8EB0-0FE486CC1989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236936322"/>
      </p:ext>
    </p:extLst>
  </p:cSld>
  <p:clrMapOvr>
    <a:masterClrMapping/>
  </p:clrMapOvr>
  <p:transition spd="slow">
    <p:cover dir="l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A9BD-0138-427C-844E-7E68F610AC2C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340F-44D6-4423-B9C9-1211758D77C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815614774"/>
      </p:ext>
    </p:extLst>
  </p:cSld>
  <p:clrMapOvr>
    <a:masterClrMapping/>
  </p:clrMapOvr>
  <p:transition spd="slow">
    <p:cover dir="l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FB37-82D1-40BD-BFD1-F991D36A8212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5CF9B-F98C-40C0-8BFC-568B0906FA9B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394561916"/>
      </p:ext>
    </p:extLst>
  </p:cSld>
  <p:clrMapOvr>
    <a:masterClrMapping/>
  </p:clrMapOvr>
  <p:transition spd="slow">
    <p:cover dir="l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C7FF6-FFC0-4195-9D53-2C4A2F97073C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9518A-ED81-4779-88D5-3B1D4B13A0A6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128011968"/>
      </p:ext>
    </p:extLst>
  </p:cSld>
  <p:clrMapOvr>
    <a:masterClrMapping/>
  </p:clrMapOvr>
  <p:transition spd="slow">
    <p:cover dir="l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F3C1-BF0D-458B-B79B-AC9CC84903C2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28FA4-D5FB-44A4-A947-DBC9B8472003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26161382"/>
      </p:ext>
    </p:extLst>
  </p:cSld>
  <p:clrMapOvr>
    <a:masterClrMapping/>
  </p:clrMapOvr>
  <p:transition spd="slow">
    <p:cover dir="l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284E-8FDF-4396-90D1-77931CE687C2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0DFC3-F950-431A-AF13-2817A8858B3D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052256155"/>
      </p:ext>
    </p:extLst>
  </p:cSld>
  <p:clrMapOvr>
    <a:masterClrMapping/>
  </p:clrMapOvr>
  <p:transition spd="slow">
    <p:cover dir="l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C4C4-4ABF-484D-884F-04CB48A2BFDD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74D89-0107-4B77-8B9D-2208126BABE0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2091843519"/>
      </p:ext>
    </p:extLst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BDB5-F453-429E-A63A-E4D289FA15A7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86D5-25E1-48B5-8642-6F9E41B43B52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729454582"/>
      </p:ext>
    </p:extLst>
  </p:cSld>
  <p:clrMapOvr>
    <a:masterClrMapping/>
  </p:clrMapOvr>
  <p:transition spd="slow">
    <p:cover dir="l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C7BD-88F8-4330-BE8A-AD76A458DA9E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428E1-D4AE-4629-A9EC-612B524987AE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958343109"/>
      </p:ext>
    </p:extLst>
  </p:cSld>
  <p:clrMapOvr>
    <a:masterClrMapping/>
  </p:clrMapOvr>
  <p:transition spd="slow">
    <p:cover dir="l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9C27-D97F-4EE8-9CFE-A2F8E1DB081D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010D4-923F-4849-9B2D-87EB6F231E6D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861267443"/>
      </p:ext>
    </p:extLst>
  </p:cSld>
  <p:clrMapOvr>
    <a:masterClrMapping/>
  </p:clrMapOvr>
  <p:transition spd="slow">
    <p:cover dir="l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6674-ED4E-4B9B-A974-50E1B07F6165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FBF80-8096-4455-A334-32BC03996247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711170408"/>
      </p:ext>
    </p:extLst>
  </p:cSld>
  <p:clrMapOvr>
    <a:masterClrMapping/>
  </p:clrMapOvr>
  <p:transition spd="slow">
    <p:cover dir="l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61A6-8357-401B-B002-48EAC1D040D5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8F36D-6C57-4B07-B5BF-7C224239AE5A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323908562"/>
      </p:ext>
    </p:extLst>
  </p:cSld>
  <p:clrMapOvr>
    <a:masterClrMapping/>
  </p:clrMapOvr>
  <p:transition spd="slow">
    <p:cover dir="l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9445-CFDC-4354-9BA2-F15F1F4620CB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42BE0-FC57-4DA5-A4D4-40F1D151AFF8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664720242"/>
      </p:ext>
    </p:extLst>
  </p:cSld>
  <p:clrMapOvr>
    <a:masterClrMapping/>
  </p:clrMapOvr>
  <p:transition spd="slow">
    <p:cover dir="l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2698-8A0C-4091-A60C-F56536DFF944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812FA-BECF-4AFB-AAE2-4B42A4466CAA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032315308"/>
      </p:ext>
    </p:extLst>
  </p:cSld>
  <p:clrMapOvr>
    <a:masterClrMapping/>
  </p:clrMapOvr>
  <p:transition spd="slow">
    <p:cover dir="l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FAEF-7D6A-4D97-A58E-EE2DA5DC5888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A5DE4-F049-400C-BCB6-9E176532F559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4261444231"/>
      </p:ext>
    </p:extLst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9D5F-EAA0-4A67-AE3D-51E6829E0996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2113-6A58-4ADE-87AF-6532DAD06982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820785925"/>
      </p:ext>
    </p:extLst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C041-8F90-409F-BCF7-38F625F452ED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5ADAE-EAE7-45CA-9401-ECF65B24F40B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1624905986"/>
      </p:ext>
    </p:extLst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56410-F44C-4D97-A1B0-6701009B2BB6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E6385-3E52-4227-81D4-A7AFB7EAF66A}" type="slidenum">
              <a:rPr lang="fr-CA" altLang="ru-RU"/>
              <a:pPr/>
              <a:t>‹#›</a:t>
            </a:fld>
            <a:endParaRPr lang="fr-CA" altLang="ru-RU"/>
          </a:p>
        </p:txBody>
      </p:sp>
    </p:spTree>
    <p:extLst>
      <p:ext uri="{BB962C8B-B14F-4D97-AF65-F5344CB8AC3E}">
        <p14:creationId xmlns:p14="http://schemas.microsoft.com/office/powerpoint/2010/main" val="3435915455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les styles du texte du masque</a:t>
            </a:r>
          </a:p>
          <a:p>
            <a:pPr lvl="1"/>
            <a:r>
              <a:rPr lang="fr-CA" altLang="ru-RU" smtClean="0"/>
              <a:t>Deuxième niveau</a:t>
            </a:r>
          </a:p>
          <a:p>
            <a:pPr lvl="2"/>
            <a:r>
              <a:rPr lang="fr-CA" altLang="ru-RU" smtClean="0"/>
              <a:t>Troisième niveau</a:t>
            </a:r>
          </a:p>
          <a:p>
            <a:pPr lvl="3"/>
            <a:r>
              <a:rPr lang="fr-CA" altLang="ru-RU" smtClean="0"/>
              <a:t>Quatrième niveau</a:t>
            </a:r>
          </a:p>
          <a:p>
            <a:pPr lvl="4"/>
            <a:r>
              <a:rPr lang="fr-CA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8FE0BC-8A62-4471-AF04-A7CE2D307838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A3D4F58-64F8-489E-92D9-B28C4CD0BD73}" type="slidenum">
              <a:rPr lang="fr-CA" altLang="ru-RU"/>
              <a:pPr/>
              <a:t>‹#›</a:t>
            </a:fld>
            <a:endParaRPr lang="fr-C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les styles du texte du masque</a:t>
            </a:r>
          </a:p>
          <a:p>
            <a:pPr lvl="1"/>
            <a:r>
              <a:rPr lang="fr-CA" altLang="ru-RU" smtClean="0"/>
              <a:t>Deuxième niveau</a:t>
            </a:r>
          </a:p>
          <a:p>
            <a:pPr lvl="2"/>
            <a:r>
              <a:rPr lang="fr-CA" altLang="ru-RU" smtClean="0"/>
              <a:t>Troisième niveau</a:t>
            </a:r>
          </a:p>
          <a:p>
            <a:pPr lvl="3"/>
            <a:r>
              <a:rPr lang="fr-CA" altLang="ru-RU" smtClean="0"/>
              <a:t>Quatrième niveau</a:t>
            </a:r>
          </a:p>
          <a:p>
            <a:pPr lvl="4"/>
            <a:r>
              <a:rPr lang="fr-CA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37B76E-EBC7-4F4A-BBE1-80AD19C7134E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2051218-D52C-4B61-BE5F-781AABDD81B0}" type="slidenum">
              <a:rPr lang="fr-CA" altLang="ru-RU"/>
              <a:pPr/>
              <a:t>‹#›</a:t>
            </a:fld>
            <a:endParaRPr lang="fr-C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 style du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les styles du texte du masque</a:t>
            </a:r>
          </a:p>
          <a:p>
            <a:pPr lvl="1"/>
            <a:r>
              <a:rPr lang="fr-CA" altLang="ru-RU" smtClean="0"/>
              <a:t>Deuxième niveau</a:t>
            </a:r>
          </a:p>
          <a:p>
            <a:pPr lvl="2"/>
            <a:r>
              <a:rPr lang="fr-CA" altLang="ru-RU" smtClean="0"/>
              <a:t>Troisième niveau</a:t>
            </a:r>
          </a:p>
          <a:p>
            <a:pPr lvl="3"/>
            <a:r>
              <a:rPr lang="fr-CA" altLang="ru-RU" smtClean="0"/>
              <a:t>Quatrième niveau</a:t>
            </a:r>
          </a:p>
          <a:p>
            <a:pPr lvl="4"/>
            <a:r>
              <a:rPr lang="fr-CA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32BB6-9A9B-4EC4-9453-03F5653B20CE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5341DE4-D1C6-40BB-8358-5180FB6B4F8D}" type="slidenum">
              <a:rPr lang="fr-CA" altLang="ru-RU"/>
              <a:pPr/>
              <a:t>‹#›</a:t>
            </a:fld>
            <a:endParaRPr lang="fr-C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les styles du texte du masque</a:t>
            </a:r>
          </a:p>
          <a:p>
            <a:pPr lvl="1"/>
            <a:r>
              <a:rPr lang="fr-CA" altLang="ru-RU" smtClean="0"/>
              <a:t>Deuxième niveau</a:t>
            </a:r>
          </a:p>
          <a:p>
            <a:pPr lvl="2"/>
            <a:r>
              <a:rPr lang="fr-CA" altLang="ru-RU" smtClean="0"/>
              <a:t>Troisième niveau</a:t>
            </a:r>
          </a:p>
          <a:p>
            <a:pPr lvl="3"/>
            <a:r>
              <a:rPr lang="fr-CA" altLang="ru-RU" smtClean="0"/>
              <a:t>Quatrième niveau</a:t>
            </a:r>
          </a:p>
          <a:p>
            <a:pPr lvl="4"/>
            <a:r>
              <a:rPr lang="fr-CA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D4645-4660-47D3-812C-F3FE24C869F5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0022E84-80FC-4BF0-9BD2-F086C52BE30D}" type="slidenum">
              <a:rPr lang="fr-CA" altLang="ru-RU"/>
              <a:pPr/>
              <a:t>‹#›</a:t>
            </a:fld>
            <a:endParaRPr lang="fr-C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 style du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les styles du texte du masque</a:t>
            </a:r>
          </a:p>
          <a:p>
            <a:pPr lvl="1"/>
            <a:r>
              <a:rPr lang="fr-CA" altLang="ru-RU" smtClean="0"/>
              <a:t>Deuxième niveau</a:t>
            </a:r>
          </a:p>
          <a:p>
            <a:pPr lvl="2"/>
            <a:r>
              <a:rPr lang="fr-CA" altLang="ru-RU" smtClean="0"/>
              <a:t>Troisième niveau</a:t>
            </a:r>
          </a:p>
          <a:p>
            <a:pPr lvl="3"/>
            <a:r>
              <a:rPr lang="fr-CA" altLang="ru-RU" smtClean="0"/>
              <a:t>Quatrième niveau</a:t>
            </a:r>
          </a:p>
          <a:p>
            <a:pPr lvl="4"/>
            <a:r>
              <a:rPr lang="fr-CA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4F2382-BB13-431E-8CDE-74DCD06F29F4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5E8D760-DA2B-4E8A-A037-26328BC2C6FC}" type="slidenum">
              <a:rPr lang="fr-CA" altLang="ru-RU"/>
              <a:pPr/>
              <a:t>‹#›</a:t>
            </a:fld>
            <a:endParaRPr lang="fr-C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 style du titre</a:t>
            </a:r>
          </a:p>
        </p:txBody>
      </p:sp>
      <p:sp>
        <p:nvSpPr>
          <p:cNvPr id="819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ru-RU" smtClean="0"/>
              <a:t>Cliquez pour modifier les styles du texte du masque</a:t>
            </a:r>
          </a:p>
          <a:p>
            <a:pPr lvl="1"/>
            <a:r>
              <a:rPr lang="fr-CA" altLang="ru-RU" smtClean="0"/>
              <a:t>Deuxième niveau</a:t>
            </a:r>
          </a:p>
          <a:p>
            <a:pPr lvl="2"/>
            <a:r>
              <a:rPr lang="fr-CA" altLang="ru-RU" smtClean="0"/>
              <a:t>Troisième niveau</a:t>
            </a:r>
          </a:p>
          <a:p>
            <a:pPr lvl="3"/>
            <a:r>
              <a:rPr lang="fr-CA" altLang="ru-RU" smtClean="0"/>
              <a:t>Quatrième niveau</a:t>
            </a:r>
          </a:p>
          <a:p>
            <a:pPr lvl="4"/>
            <a:r>
              <a:rPr lang="fr-CA" altLang="ru-R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9257C-BA11-4D39-BEF4-E933BEBF166B}" type="datetimeFigureOut">
              <a:rPr lang="fr-FR"/>
              <a:pPr>
                <a:defRPr/>
              </a:pPr>
              <a:t>12/04/2018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C9CCCE6-5F49-4672-82F8-351618A544FF}" type="slidenum">
              <a:rPr lang="fr-CA" altLang="ru-RU"/>
              <a:pPr/>
              <a:t>‹#›</a:t>
            </a:fld>
            <a:endParaRPr lang="fr-C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50" y="261938"/>
            <a:ext cx="8856663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" pitchFamily="82" charset="-52"/>
              </a:rPr>
              <a:t>Молодежный экстремизм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47529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500" y="6072188"/>
            <a:ext cx="34750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 современной России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" y="4763"/>
            <a:ext cx="9115425" cy="1295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558ED5"/>
                </a:solidFill>
                <a:latin typeface="Arno Pro Smbd SmText" pitchFamily="18" charset="0"/>
              </a:rPr>
              <a:t>Перечень общественных и религиозных объединений, иных  некоммерческих организаций, в отношении которых судом принято вступившее в законную силу решение о ликвидации или запрете деятельности по основаниям, предусмотренным Федеральным законом «О противодействии экстремистской деятельности»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313" y="1428750"/>
            <a:ext cx="8631237" cy="5154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1.Межрегиональная общественная организация «Национал-большевистская партия»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2. Религиозная группа Краснодарская Православная Славянская община «ВЕК РА»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3. Общественное незарегистрированное объединение группа «Рада земли Кубанской Духовно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Родовой Державы Русь»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4. Местная религиозная организация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Асгардская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Славянская Община Духовного Управления </a:t>
            </a:r>
          </a:p>
          <a:p>
            <a:pPr>
              <a:defRPr/>
            </a:pP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Асгардской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Веси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Беловодья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Древнерусской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Инглиистической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церкви Православных </a:t>
            </a:r>
          </a:p>
          <a:p>
            <a:pPr>
              <a:defRPr/>
            </a:pP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Староверов-Инглингов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5. Местная религиозная организация Славянская Община Капища Веды Перуна Духовного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Управления 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Асгардской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Веси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Беловодья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Древнерусской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Инглиистической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церкви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Православных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Староверов-Инглингов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6. Религиозная организация Мужская Духовная Семинария Духовное Учреждение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профессионального  религиозного образования Древнерусской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Инглиистической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Церкви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Православных 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Староверов-Инглингов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7. Международная религиозная организация «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Нурджулар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»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8. Общественное объединение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Ахтубинское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народное движение «К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Богодержавию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»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9. Международное религиозное объединение «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Таблиги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Джамаат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10. Местная религиозная организация Свидетели Иеговы «Таганрог»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11. Рязанская городская общественная патриотическая организация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«Русское национальное единство»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12. Международное общественное объединение «Национал-социалистическое общество»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13. Группа «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Джамаат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accent3">
                    <a:lumMod val="75000"/>
                  </a:schemeClr>
                </a:solidFill>
              </a:rPr>
              <a:t>мувахидов</a:t>
            </a:r>
            <a:r>
              <a:rPr lang="ru-RU" sz="1500" dirty="0">
                <a:solidFill>
                  <a:schemeClr val="accent3">
                    <a:lumMod val="75000"/>
                  </a:schemeClr>
                </a:solidFill>
              </a:rPr>
              <a:t>» </a:t>
            </a:r>
          </a:p>
          <a:p>
            <a:pPr>
              <a:defRPr/>
            </a:pP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" y="4763"/>
            <a:ext cx="9115425" cy="1120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FFFF00"/>
                </a:solidFill>
                <a:latin typeface="a_Stamper" pitchFamily="82" charset="-52"/>
                <a:cs typeface="+mn-cs"/>
              </a:rPr>
              <a:t>Виды экстремизма: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313" y="928688"/>
            <a:ext cx="4500562" cy="5715000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C4BD97"/>
                </a:solidFill>
                <a:latin typeface="Calibri" panose="020F0502020204030204" pitchFamily="34" charset="0"/>
              </a:rPr>
              <a:t>По направленности</a:t>
            </a:r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экономический (установление одной формы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собственности; устранение конкуренции и др.);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политический (в отношении властных структур,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государственного строя)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националистический (отвергает интересы и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права других наций)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религиозный 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(нетерпимость к другим конфессиям);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экологический (против природоохранной 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политики; за полную ликвидацию промышленности)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духовный (изоляционизм, 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отрицание достижений других культур).</a:t>
            </a:r>
          </a:p>
          <a:p>
            <a:pPr eaLnBrk="1" hangingPunct="1"/>
            <a:endParaRPr lang="ru-RU" altLang="ru-RU" sz="1600" b="1">
              <a:solidFill>
                <a:srgbClr val="C4BD97"/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r>
              <a:rPr lang="ru-RU" altLang="ru-RU" sz="1400" b="1">
                <a:solidFill>
                  <a:srgbClr val="C4BD97"/>
                </a:solidFill>
                <a:latin typeface="Calibri" panose="020F0502020204030204" pitchFamily="34" charset="0"/>
              </a:rPr>
              <a:t>По масштабности действий: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внутригосударственный (репрессии против 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собственного народа)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межгосударственный (использование средств,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выходящих за рамки международного права; утверждение своих норм и принципов в мировом масштабе).</a:t>
            </a:r>
            <a:endParaRPr lang="ru-RU" altLang="ru-RU" sz="1400" b="1">
              <a:solidFill>
                <a:srgbClr val="C4BD97"/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928688"/>
            <a:ext cx="4286250" cy="2857500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C4BD97"/>
                </a:solidFill>
                <a:latin typeface="Calibri" panose="020F0502020204030204" pitchFamily="34" charset="0"/>
              </a:rPr>
              <a:t>По отношению к властным структурам: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государственный (осуществляемые властными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структурами репрессии);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оппозиционный государству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 (антирежимные группировки; теракты).</a:t>
            </a:r>
          </a:p>
          <a:p>
            <a:pPr eaLnBrk="1" hangingPunct="1"/>
            <a:endParaRPr lang="ru-RU" altLang="ru-RU" sz="1400">
              <a:solidFill>
                <a:srgbClr val="C4BD97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1400" b="1">
                <a:solidFill>
                  <a:srgbClr val="C4BD97"/>
                </a:solidFill>
                <a:latin typeface="Calibri" panose="020F0502020204030204" pitchFamily="34" charset="0"/>
              </a:rPr>
              <a:t>В зависимости от идеи революционаризма: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правый (фашизм, расизм);</a:t>
            </a:r>
          </a:p>
          <a:p>
            <a:pPr eaLnBrk="1" hangingPunct="1"/>
            <a:r>
              <a:rPr lang="ru-RU" altLang="ru-RU" sz="1400">
                <a:solidFill>
                  <a:srgbClr val="C4BD97"/>
                </a:solidFill>
                <a:latin typeface="Calibri" panose="020F0502020204030204" pitchFamily="34" charset="0"/>
              </a:rPr>
              <a:t>– левый (анархизм, большевизм).</a:t>
            </a:r>
            <a:endParaRPr lang="ru-RU" altLang="ru-RU" sz="1400" b="1">
              <a:solidFill>
                <a:srgbClr val="C4BD97"/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27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857625"/>
            <a:ext cx="1323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57625"/>
            <a:ext cx="13795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929188"/>
            <a:ext cx="21907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929188"/>
            <a:ext cx="1785937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857625"/>
            <a:ext cx="1301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0825" y="692150"/>
            <a:ext cx="8607425" cy="5380038"/>
          </a:xfrm>
          <a:prstGeom prst="rect">
            <a:avLst/>
          </a:prstGeom>
          <a:solidFill>
            <a:srgbClr val="F8F8F8">
              <a:alpha val="36863"/>
            </a:srgbClr>
          </a:solidFill>
          <a:ln>
            <a:noFill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rgbClr val="C4BD97"/>
                </a:solidFill>
                <a:latin typeface="Calibri" panose="020F0502020204030204" pitchFamily="34" charset="0"/>
              </a:rPr>
              <a:t>1 августа 2007 года опубликован подписанный 24 июля Путиным новый  </a:t>
            </a:r>
            <a:r>
              <a:rPr lang="ru-RU" altLang="ru-RU" b="1">
                <a:solidFill>
                  <a:srgbClr val="C4BD97"/>
                </a:solidFill>
                <a:latin typeface="Calibri" panose="020F0502020204030204" pitchFamily="34" charset="0"/>
              </a:rPr>
              <a:t>Федеральный закон Российской Федерации от 24 июля 2007 г. N 211-ФЗ </a:t>
            </a:r>
            <a:r>
              <a:rPr lang="ru-RU" altLang="ru-RU" b="1" i="1">
                <a:solidFill>
                  <a:srgbClr val="C4BD97"/>
                </a:solidFill>
                <a:latin typeface="Calibri" panose="020F0502020204030204" pitchFamily="34" charset="0"/>
              </a:rPr>
              <a:t>"О внесении изменений в отдельные законодательные акты Российской Федерации в связи с совершенствованием государственного управления в области противодействия экстремизму</a:t>
            </a:r>
            <a:endParaRPr lang="ru-RU" altLang="ru-RU">
              <a:solidFill>
                <a:srgbClr val="C4BD97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rgbClr val="C4BD97"/>
                </a:solidFill>
                <a:latin typeface="Calibri" panose="020F0502020204030204" pitchFamily="34" charset="0"/>
              </a:rPr>
              <a:t> Закон 2002 года: </a:t>
            </a:r>
            <a:r>
              <a:rPr lang="ru-RU" altLang="ru-RU" b="1">
                <a:solidFill>
                  <a:srgbClr val="C4BD97"/>
                </a:solidFill>
                <a:latin typeface="Calibri" panose="020F0502020204030204" pitchFamily="34" charset="0"/>
              </a:rPr>
              <a:t>Федеральный закон Российской Федерации от 25 июля 2002 года N 114-ФЗ </a:t>
            </a:r>
            <a:r>
              <a:rPr lang="ru-RU" altLang="ru-RU" b="1" i="1">
                <a:solidFill>
                  <a:srgbClr val="C4BD97"/>
                </a:solidFill>
                <a:latin typeface="Calibri" panose="020F0502020204030204" pitchFamily="34" charset="0"/>
              </a:rPr>
              <a:t>"О противодействии экстремистской деятельности"</a:t>
            </a:r>
            <a:endParaRPr lang="ru-RU" altLang="ru-RU">
              <a:solidFill>
                <a:srgbClr val="C4BD97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rgbClr val="C4BD97"/>
                </a:solidFill>
                <a:latin typeface="Calibri" panose="020F0502020204030204" pitchFamily="34" charset="0"/>
              </a:rPr>
              <a:t>Поправки к нему 2006 года: </a:t>
            </a:r>
            <a:r>
              <a:rPr lang="ru-RU" altLang="ru-RU" b="1">
                <a:solidFill>
                  <a:srgbClr val="C4BD97"/>
                </a:solidFill>
                <a:latin typeface="Calibri" panose="020F0502020204030204" pitchFamily="34" charset="0"/>
              </a:rPr>
              <a:t>Федеральный закон Российской Федерации от 27 июля 2006 г. N 148-ФЗ </a:t>
            </a:r>
            <a:r>
              <a:rPr lang="ru-RU" altLang="ru-RU" b="1" i="1">
                <a:solidFill>
                  <a:srgbClr val="C4BD97"/>
                </a:solidFill>
                <a:latin typeface="Calibri" panose="020F0502020204030204" pitchFamily="34" charset="0"/>
              </a:rPr>
              <a:t>О внесении изменений в статьи 1 и 15 Федерального закона "О противодействии экстремистской деятельности"</a:t>
            </a:r>
            <a:endParaRPr lang="ru-RU" altLang="ru-RU">
              <a:solidFill>
                <a:srgbClr val="C4BD97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rgbClr val="C4BD97"/>
                </a:solidFill>
                <a:latin typeface="Calibri" panose="020F0502020204030204" pitchFamily="34" charset="0"/>
              </a:rPr>
              <a:t>Поправка к нему 2007 года (май): </a:t>
            </a:r>
            <a:r>
              <a:rPr lang="ru-RU" altLang="ru-RU" b="1">
                <a:solidFill>
                  <a:srgbClr val="C4BD97"/>
                </a:solidFill>
                <a:latin typeface="Calibri" panose="020F0502020204030204" pitchFamily="34" charset="0"/>
              </a:rPr>
              <a:t>Федеральный закон Российской Федерации от 10 мая 2007 N 71-ФЗ </a:t>
            </a:r>
            <a:r>
              <a:rPr lang="ru-RU" altLang="ru-RU" b="1" i="1">
                <a:solidFill>
                  <a:srgbClr val="C4BD97"/>
                </a:solidFill>
                <a:latin typeface="Calibri" panose="020F0502020204030204" pitchFamily="34" charset="0"/>
              </a:rPr>
              <a:t>"О внесении изменения в статью 13 Федерального закона "О противодействии экстремистской деятельности"</a:t>
            </a:r>
            <a:endParaRPr lang="ru-RU" altLang="ru-RU" b="1">
              <a:solidFill>
                <a:srgbClr val="C4BD97"/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29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572125"/>
            <a:ext cx="238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775" y="142875"/>
            <a:ext cx="3086100" cy="6429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>
                <a:solidFill>
                  <a:srgbClr val="00B0F0"/>
                </a:solidFill>
                <a:latin typeface="a_Stamper" pitchFamily="82" charset="-52"/>
                <a:cs typeface="+mn-cs"/>
              </a:rPr>
              <a:t> </a:t>
            </a:r>
            <a:r>
              <a:rPr lang="ru-RU" sz="4800" b="1" kern="0" dirty="0">
                <a:solidFill>
                  <a:srgbClr val="FFFF00"/>
                </a:solidFill>
                <a:latin typeface="a_Stamper" pitchFamily="82" charset="-52"/>
                <a:cs typeface="+mn-cs"/>
              </a:rPr>
              <a:t>Законы: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" y="4763"/>
            <a:ext cx="9115425" cy="1295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00B0F0"/>
                </a:solidFill>
                <a:latin typeface="a_Stamper" pitchFamily="82" charset="-52"/>
                <a:cs typeface="+mn-cs"/>
              </a:rPr>
              <a:t>ПРОБЛЕМЫ МОЛОДЕЖИ</a:t>
            </a: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57163" y="1052513"/>
            <a:ext cx="8858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FFFF00"/>
                </a:solidFill>
                <a:latin typeface="Segoe UI Semibold" panose="020B0702040204020203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Данные социологических исследований показывают, что современная молодежь подвергает свое здоровье большим рискам, чем их сверстники десятилетие назад.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750" y="2174875"/>
            <a:ext cx="3295650" cy="33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Проблемы со здоровьем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87313" y="2097088"/>
            <a:ext cx="431800" cy="504825"/>
            <a:chOff x="201706" y="1700970"/>
            <a:chExt cx="432048" cy="504056"/>
          </a:xfrm>
        </p:grpSpPr>
        <p:sp>
          <p:nvSpPr>
            <p:cNvPr id="12" name="Овал 11"/>
            <p:cNvSpPr/>
            <p:nvPr/>
          </p:nvSpPr>
          <p:spPr>
            <a:xfrm>
              <a:off x="201706" y="1737426"/>
              <a:ext cx="432048" cy="4311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8239" y="1700970"/>
              <a:ext cx="358981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latin typeface="Arial Black" pitchFamily="34" charset="0"/>
                </a:rPr>
                <a:t>1</a:t>
              </a:r>
            </a:p>
          </p:txBody>
        </p:sp>
      </p:grpSp>
      <p:pic>
        <p:nvPicPr>
          <p:cNvPr id="14" name="Рисунок 12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63816" y="2698246"/>
            <a:ext cx="2652000" cy="25309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Рисунок 13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03849" y="2734620"/>
            <a:ext cx="2690020" cy="24830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Рисунок 14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084169" y="2724720"/>
            <a:ext cx="2811388" cy="25044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307975" y="5467350"/>
            <a:ext cx="2608263" cy="2873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Calibri" pitchFamily="34" charset="0"/>
              </a:rPr>
              <a:t>Курение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76600" y="5445125"/>
            <a:ext cx="2508250" cy="2873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Calibri" pitchFamily="34" charset="0"/>
              </a:rPr>
              <a:t>Алкоголь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788" y="5419725"/>
            <a:ext cx="2308225" cy="2873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Calibri" pitchFamily="34" charset="0"/>
              </a:rPr>
              <a:t>Наркомания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46113" y="6243638"/>
            <a:ext cx="5948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Экстремистские молодежные субкультуры</a:t>
            </a:r>
          </a:p>
        </p:txBody>
      </p: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214313" y="6154738"/>
            <a:ext cx="431800" cy="504825"/>
            <a:chOff x="191832" y="1880828"/>
            <a:chExt cx="432048" cy="504056"/>
          </a:xfrm>
        </p:grpSpPr>
        <p:sp>
          <p:nvSpPr>
            <p:cNvPr id="22" name="Овал 21"/>
            <p:cNvSpPr/>
            <p:nvPr/>
          </p:nvSpPr>
          <p:spPr>
            <a:xfrm>
              <a:off x="191832" y="1917284"/>
              <a:ext cx="432048" cy="4311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28365" y="1880828"/>
              <a:ext cx="358981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latin typeface="Arial Black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 animBg="1"/>
      <p:bldP spid="18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i="1">
                <a:solidFill>
                  <a:srgbClr val="31859C"/>
                </a:solidFill>
                <a:latin typeface="Arno Pro Smbd Display" pitchFamily="18" charset="0"/>
              </a:rPr>
              <a:t>Экстремизм в печати</a:t>
            </a:r>
            <a:r>
              <a:rPr lang="ru-RU" altLang="ru-RU" sz="3200">
                <a:solidFill>
                  <a:srgbClr val="31859C"/>
                </a:solidFill>
                <a:latin typeface="Arno Pro Smbd Display" pitchFamily="18" charset="0"/>
              </a:rPr>
              <a:t> и электронных СМИ</a:t>
            </a:r>
            <a:r>
              <a:rPr lang="ru-RU" altLang="ru-RU" sz="3600" b="1">
                <a:solidFill>
                  <a:srgbClr val="31859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Smbd Display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2349500"/>
            <a:ext cx="5643563" cy="36718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77933C"/>
                </a:solidFill>
                <a:latin typeface="Calibri" panose="020F0502020204030204" pitchFamily="34" charset="0"/>
              </a:rPr>
              <a:t>Состояние, уровень, динамика политического экстремизма молодежи в России широко обсуждаются средствами массовой информации и в специальной литературе. На актуальность молодежного экстремизма в последнее время указывает достаточно большое количество публикаций в периодической печати, так как в настоящий момент эта проблема приобрела особую актуальность в связи с тем, что экстремизм в молодежной среде стал в нашей стране массовым явлением. </a:t>
            </a:r>
          </a:p>
          <a:p>
            <a:pPr eaLnBrk="1" hangingPunct="1"/>
            <a:endParaRPr lang="ru-RU" altLang="ru-RU" b="1">
              <a:solidFill>
                <a:srgbClr val="984807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0"/>
            <a:ext cx="27860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2938" y="857250"/>
            <a:ext cx="8286750" cy="915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35855"/>
                </a:solidFill>
              </a:rPr>
              <a:t>Экстремистское поведение молодежи – одна из наиболее актуальных социально-политических проблем.</a:t>
            </a:r>
          </a:p>
          <a:p>
            <a:pPr eaLnBrk="1" hangingPunct="1"/>
            <a:endParaRPr lang="ru-RU" altLang="ru-RU">
              <a:solidFill>
                <a:srgbClr val="C35855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143250" y="214313"/>
            <a:ext cx="4232275" cy="739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" pitchFamily="82" charset="-52"/>
                <a:cs typeface="+mn-cs"/>
              </a:rPr>
              <a:t>Причины</a:t>
            </a:r>
            <a:r>
              <a:rPr lang="ru-RU" sz="3600" b="1" kern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Stamper" pitchFamily="82" charset="-52"/>
                <a:cs typeface="+mn-cs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43063" y="1000125"/>
            <a:ext cx="7500937" cy="22891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A801E"/>
                </a:solidFill>
              </a:rPr>
              <a:t>Элементы экстремистского поведения молодежи формируются на фоне деформации социальной и культурной жизни общества. Молодежи свойственна психология максимализма,  что в условиях острого социального кризиса является почвой для агрессивности и экстремизма. Причин возникновения этого явления именно в молодежной среде может быть множество, это:</a:t>
            </a:r>
          </a:p>
          <a:p>
            <a:pPr eaLnBrk="1" hangingPunct="1"/>
            <a:endParaRPr lang="ru-RU" altLang="ru-RU">
              <a:solidFill>
                <a:srgbClr val="0A801E"/>
              </a:solidFill>
            </a:endParaRPr>
          </a:p>
        </p:txBody>
      </p:sp>
      <p:sp>
        <p:nvSpPr>
          <p:cNvPr id="15364" name="TextBox 40"/>
          <p:cNvSpPr txBox="1">
            <a:spLocks noChangeArrowheads="1"/>
          </p:cNvSpPr>
          <p:nvPr/>
        </p:nvSpPr>
        <p:spPr bwMode="auto">
          <a:xfrm>
            <a:off x="2286000" y="3000375"/>
            <a:ext cx="7048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b="1"/>
              <a:t>снижение уровня жизни значительной части населения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b="1"/>
              <a:t>изменение привычного уклада жизни и </a:t>
            </a:r>
          </a:p>
          <a:p>
            <a:pPr eaLnBrk="1" hangingPunct="1"/>
            <a:r>
              <a:rPr lang="ru-RU" altLang="ru-RU" b="1"/>
              <a:t>    нравственно-ценностных ориентаций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b="1"/>
              <a:t>ухудшение психологического климата в семье и </a:t>
            </a:r>
          </a:p>
          <a:p>
            <a:pPr eaLnBrk="1" hangingPunct="1"/>
            <a:r>
              <a:rPr lang="ru-RU" altLang="ru-RU" b="1"/>
              <a:t>    ослабление ее воспитательных возможностей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b="1"/>
              <a:t>усиление агрессии среди подростков, недостаточная</a:t>
            </a:r>
          </a:p>
          <a:p>
            <a:pPr eaLnBrk="1" hangingPunct="1"/>
            <a:r>
              <a:rPr lang="ru-RU" altLang="ru-RU" b="1"/>
              <a:t>    эффективность системы воспитательного воздействия</a:t>
            </a:r>
          </a:p>
          <a:p>
            <a:pPr eaLnBrk="1" hangingPunct="1"/>
            <a:r>
              <a:rPr lang="ru-RU" altLang="ru-RU" b="1"/>
              <a:t>    на лиц, не приспособленных к общественной среде, и</a:t>
            </a:r>
          </a:p>
          <a:p>
            <a:pPr eaLnBrk="1" hangingPunct="1"/>
            <a:r>
              <a:rPr lang="ru-RU" altLang="ru-RU" b="1"/>
              <a:t>    отсутствие действенной социальной профилактики </a:t>
            </a:r>
          </a:p>
          <a:p>
            <a:pPr eaLnBrk="1" hangingPunct="1"/>
            <a:r>
              <a:rPr lang="ru-RU" altLang="ru-RU" b="1"/>
              <a:t>    проявлений экстремизма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b="1"/>
              <a:t>отсутствие конкретных методов и средств профилактики</a:t>
            </a:r>
          </a:p>
          <a:p>
            <a:pPr eaLnBrk="1" hangingPunct="1"/>
            <a:r>
              <a:rPr lang="ru-RU" altLang="ru-RU" b="1"/>
              <a:t>    и реабилитации подростков, совершивших ранее </a:t>
            </a:r>
          </a:p>
          <a:p>
            <a:pPr eaLnBrk="1" hangingPunct="1"/>
            <a:r>
              <a:rPr lang="ru-RU" altLang="ru-RU" b="1"/>
              <a:t>    преступные деяния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b="1"/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/>
          </a:p>
        </p:txBody>
      </p:sp>
      <p:pic>
        <p:nvPicPr>
          <p:cNvPr id="1536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703638"/>
            <a:ext cx="15716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57188"/>
            <a:ext cx="13319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14563"/>
            <a:ext cx="1357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214938"/>
            <a:ext cx="19669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6688" y="0"/>
            <a:ext cx="3017837" cy="8366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00B0F0"/>
                </a:solidFill>
                <a:latin typeface="a_Stamper" pitchFamily="82" charset="-52"/>
                <a:cs typeface="+mn-cs"/>
              </a:rPr>
              <a:t>Факторы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5100" y="1571625"/>
            <a:ext cx="6978650" cy="2984500"/>
          </a:xfrm>
          <a:prstGeom prst="rect">
            <a:avLst/>
          </a:prstGeom>
          <a:solidFill>
            <a:schemeClr val="bg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неадекватное восприятие педагогических воздействий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криминализация массовой культуры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b="1" dirty="0" err="1">
                <a:solidFill>
                  <a:schemeClr val="bg2">
                    <a:lumMod val="75000"/>
                  </a:schemeClr>
                </a:solidFill>
              </a:rPr>
              <a:t>социокультурный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 дефицит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преобладание 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</a:rPr>
              <a:t>досуговых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 ориентаций над социально полезными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кризис школьного и семейного воспитания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конфликты в семье и в отношениях со сверстниками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деформация системы ценностей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криминальная среда общения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отсутствие жизненных планов</a:t>
            </a:r>
          </a:p>
          <a:p>
            <a:pPr>
              <a:buFont typeface="Courier New" pitchFamily="49" charset="0"/>
              <a:buChar char="o"/>
              <a:defRPr/>
            </a:pPr>
            <a:endParaRPr lang="ru-RU" b="1" dirty="0">
              <a:solidFill>
                <a:schemeClr val="bg2">
                  <a:lumMod val="75000"/>
                </a:schemeClr>
              </a:solidFill>
              <a:latin typeface="Rubius" pitchFamily="2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14313" y="4643438"/>
            <a:ext cx="6858000" cy="877887"/>
          </a:xfrm>
          <a:prstGeom prst="rect">
            <a:avLst/>
          </a:prstGeom>
          <a:solidFill>
            <a:schemeClr val="accent6">
              <a:lumMod val="75000"/>
              <a:alpha val="54117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Молодежный экстремизм обычно начинается с выражения пренебрежения к действующим в обществе правилам и нормам поведения или в отрицании их.</a:t>
            </a:r>
            <a:endParaRPr lang="ru-RU" sz="17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857250"/>
            <a:ext cx="8201025" cy="9763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8EB149"/>
                </a:solidFill>
              </a:rPr>
              <a:t>Основными источниками молодежного экстремизма в России </a:t>
            </a:r>
          </a:p>
          <a:p>
            <a:pPr eaLnBrk="1" hangingPunct="1"/>
            <a:r>
              <a:rPr lang="ru-RU" altLang="ru-RU" sz="2000" b="1">
                <a:solidFill>
                  <a:srgbClr val="8EB149"/>
                </a:solidFill>
              </a:rPr>
              <a:t>являются социально-политические факторы:</a:t>
            </a:r>
          </a:p>
          <a:p>
            <a:pPr eaLnBrk="1" hangingPunct="1"/>
            <a:endParaRPr lang="ru-RU" altLang="ru-RU"/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72125"/>
            <a:ext cx="1128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572125"/>
            <a:ext cx="1525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571625"/>
            <a:ext cx="1590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071938"/>
            <a:ext cx="13525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4313" y="2143125"/>
            <a:ext cx="85010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вовлечение молодежи в криминальные группировки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неконкурентоспособность молодежи на рынке труда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отсутствие альтернативы проведения досуга, вследствие чего –         всплеск наркомании, рост безработных молодых людей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900" y="3429000"/>
            <a:ext cx="90551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Отсутствие четких политических ориентаций молодежи усугубляет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политическую напряженность, нестабильность и порождает 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потенциальную  опасность вовлечения большинства из них в 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преступления экстремистской  направленности, основой которых 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являются политические противоречия. 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Существующие молодежные группировки стали более агрессивны,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организованны, политизированы, а некоторые из них находятся под 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влиянием преступных сообществ, участились случаи совершения их </a:t>
            </a:r>
          </a:p>
          <a:p>
            <a:pPr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представителями противоправных действий.</a:t>
            </a:r>
          </a:p>
          <a:p>
            <a:pPr>
              <a:defRPr/>
            </a:pP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79388" y="188913"/>
            <a:ext cx="87137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77933C"/>
                </a:solidFill>
              </a:rPr>
              <a:t>В настоящее время молодежь испытывает серьезные затруднения в приспособлении к социально- экономическим и </a:t>
            </a:r>
          </a:p>
          <a:p>
            <a:r>
              <a:rPr lang="ru-RU" altLang="ru-RU" sz="2000" b="1">
                <a:solidFill>
                  <a:srgbClr val="77933C"/>
                </a:solidFill>
              </a:rPr>
              <a:t>общественно-политическим реалиям, в самореализации в общественной жизни. При этом необходимо выделить следующие острые проблемы, оказывающие негативное влияние на поведение молодежи:</a:t>
            </a:r>
            <a:r>
              <a:rPr lang="ru-RU" altLang="ru-RU" sz="20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357188" y="214313"/>
            <a:ext cx="8501062" cy="646112"/>
          </a:xfrm>
          <a:prstGeom prst="rect">
            <a:avLst/>
          </a:prstGeom>
          <a:solidFill>
            <a:schemeClr val="bg1">
              <a:alpha val="27843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Основой для формирования молодежных неформальных объединений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экстремистской направленности являются: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1152500" y="1152508"/>
          <a:ext cx="6705648" cy="541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ь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ь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ь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ь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ь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ь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ьь</Template>
  <TotalTime>1152</TotalTime>
  <Words>929</Words>
  <Application>Microsoft Office PowerPoint</Application>
  <PresentationFormat>Экран (4:3)</PresentationFormat>
  <Paragraphs>126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9" baseType="lpstr">
      <vt:lpstr>a_Stamper</vt:lpstr>
      <vt:lpstr>Arial</vt:lpstr>
      <vt:lpstr>Arial Black</vt:lpstr>
      <vt:lpstr>Arno Pro Smbd Display</vt:lpstr>
      <vt:lpstr>Arno Pro Smbd SmText</vt:lpstr>
      <vt:lpstr>Calibri</vt:lpstr>
      <vt:lpstr>Century Gothic</vt:lpstr>
      <vt:lpstr>Courier New</vt:lpstr>
      <vt:lpstr>Microsoft Sans Serif</vt:lpstr>
      <vt:lpstr>Rubius</vt:lpstr>
      <vt:lpstr>Segoe UI Semibold</vt:lpstr>
      <vt:lpstr>Tahoma</vt:lpstr>
      <vt:lpstr>Wingdings</vt:lpstr>
      <vt:lpstr>ьь</vt:lpstr>
      <vt:lpstr>1_ьь</vt:lpstr>
      <vt:lpstr>2_ьь</vt:lpstr>
      <vt:lpstr>3_ьь</vt:lpstr>
      <vt:lpstr>4_ьь</vt:lpstr>
      <vt:lpstr>8_ьь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zykov_gochs@ars.town</dc:creator>
  <cp:lastModifiedBy>Олег Зыков</cp:lastModifiedBy>
  <cp:revision>88</cp:revision>
  <dcterms:created xsi:type="dcterms:W3CDTF">2010-11-21T17:10:41Z</dcterms:created>
  <dcterms:modified xsi:type="dcterms:W3CDTF">2018-04-12T02:24:44Z</dcterms:modified>
</cp:coreProperties>
</file>