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82" r:id="rId2"/>
    <p:sldId id="293" r:id="rId3"/>
    <p:sldId id="294" r:id="rId4"/>
    <p:sldId id="302" r:id="rId5"/>
    <p:sldId id="296" r:id="rId6"/>
    <p:sldId id="298" r:id="rId7"/>
    <p:sldId id="297" r:id="rId8"/>
    <p:sldId id="299" r:id="rId9"/>
    <p:sldId id="306" r:id="rId10"/>
    <p:sldId id="304" r:id="rId11"/>
    <p:sldId id="300" r:id="rId12"/>
    <p:sldId id="305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B22F"/>
    <a:srgbClr val="017F36"/>
    <a:srgbClr val="E9EDF4"/>
    <a:srgbClr val="4F81BD"/>
    <a:srgbClr val="FDF6E4"/>
    <a:srgbClr val="ED6F26"/>
    <a:srgbClr val="D90751"/>
    <a:srgbClr val="FAB718"/>
    <a:srgbClr val="1487C9"/>
    <a:srgbClr val="9849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8A1D-AD52-44FE-B288-6694717520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C6C9-AEEE-413F-B0B9-99A177CF6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89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8A1D-AD52-44FE-B288-6694717520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C6C9-AEEE-413F-B0B9-99A177CF6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8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8A1D-AD52-44FE-B288-6694717520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C6C9-AEEE-413F-B0B9-99A177CF6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9865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8A1D-AD52-44FE-B288-6694717520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C6C9-AEEE-413F-B0B9-99A177CF6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35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8A1D-AD52-44FE-B288-6694717520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C6C9-AEEE-413F-B0B9-99A177CF6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321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8A1D-AD52-44FE-B288-6694717520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C6C9-AEEE-413F-B0B9-99A177CF6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854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8A1D-AD52-44FE-B288-6694717520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C6C9-AEEE-413F-B0B9-99A177CF6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43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8A1D-AD52-44FE-B288-6694717520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C6C9-AEEE-413F-B0B9-99A177CF6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4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8A1D-AD52-44FE-B288-6694717520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C6C9-AEEE-413F-B0B9-99A177CF6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3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8A1D-AD52-44FE-B288-6694717520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C6C9-AEEE-413F-B0B9-99A177CF6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3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8A1D-AD52-44FE-B288-6694717520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C6C9-AEEE-413F-B0B9-99A177CF6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4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8A1D-AD52-44FE-B288-6694717520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C6C9-AEEE-413F-B0B9-99A177CF6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791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8A1D-AD52-44FE-B288-6694717520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C6C9-AEEE-413F-B0B9-99A177CF6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8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8A1D-AD52-44FE-B288-6694717520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C6C9-AEEE-413F-B0B9-99A177CF6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0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8A1D-AD52-44FE-B288-6694717520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C6C9-AEEE-413F-B0B9-99A177CF6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02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8A1D-AD52-44FE-B288-6694717520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C6C9-AEEE-413F-B0B9-99A177CF6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64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28A1D-AD52-44FE-B288-6694717520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102C6C9-AEEE-413F-B0B9-99A177CF6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0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mihalicina_ya@pskb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0081@pskb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9389" y="2983217"/>
            <a:ext cx="7883611" cy="89255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18415" cmpd="sng">
                  <a:noFill/>
                  <a:prstDash val="solid"/>
                </a:ln>
                <a:solidFill>
                  <a:srgbClr val="428B3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КУАЙРИНГ</a:t>
            </a:r>
          </a:p>
          <a:p>
            <a:pPr algn="ctr">
              <a:defRPr/>
            </a:pPr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rgbClr val="5B57A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Сис</a:t>
            </a:r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rgbClr val="98499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тема</a:t>
            </a:r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rgbClr val="428B3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rgbClr val="63B22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Быс</a:t>
            </a:r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rgbClr val="017F3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трых</a:t>
            </a:r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rgbClr val="428B3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rgbClr val="1487C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Пл</a:t>
            </a:r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rgbClr val="FAB71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ат</a:t>
            </a:r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rgbClr val="D9075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еж</a:t>
            </a:r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rgbClr val="ED6F2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ей</a:t>
            </a:r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rgbClr val="428B3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С2В/В2С для юридических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109812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14" y="779648"/>
            <a:ext cx="5375214" cy="43525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4843" y="140043"/>
            <a:ext cx="11310552" cy="543698"/>
          </a:xfrm>
          <a:prstGeom prst="rect">
            <a:avLst/>
          </a:prstGeom>
          <a:solidFill>
            <a:srgbClr val="92D050"/>
          </a:solidFill>
          <a:ln>
            <a:solidFill>
              <a:srgbClr val="017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сайте Банка в разделе Эквайринг можно оформить заявку: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210" y="824158"/>
            <a:ext cx="5822185" cy="48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8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40908" y="529693"/>
            <a:ext cx="5483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Частые вопросы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944" y="1379607"/>
            <a:ext cx="1098150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Какие лимиты есть при оплате через СБП?</a:t>
            </a:r>
          </a:p>
          <a:p>
            <a:r>
              <a:rPr lang="ru-RU" sz="1600" dirty="0" smtClean="0"/>
              <a:t>При оплате через СБП существует только один лимит – на максимальную сумму одной операции. Он распространяется на покупателей и составляет 600 000 рублей за одну операцию. Если сумма покупки больше 600 000 руб., то рекомендуйте вашим покупателям делить ее на несколько операций.</a:t>
            </a:r>
          </a:p>
          <a:p>
            <a:r>
              <a:rPr lang="ru-RU" sz="1600" dirty="0" smtClean="0"/>
              <a:t>Важно: лимиты оплаты через СБП никак не связаны и не суммируются с лимитами на переводы через СБП для частных лиц.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17944" y="3183628"/>
            <a:ext cx="109815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Имеет ли срок жизни </a:t>
            </a:r>
            <a:r>
              <a:rPr lang="en-US" b="1" dirty="0" smtClean="0"/>
              <a:t>QR</a:t>
            </a:r>
            <a:r>
              <a:rPr lang="ru-RU" b="1" dirty="0" smtClean="0"/>
              <a:t>-код?</a:t>
            </a:r>
          </a:p>
          <a:p>
            <a:r>
              <a:rPr lang="ru-RU" sz="1600" dirty="0"/>
              <a:t>Статический </a:t>
            </a:r>
            <a:r>
              <a:rPr lang="en-US" sz="1600" dirty="0"/>
              <a:t>QR-</a:t>
            </a:r>
            <a:r>
              <a:rPr lang="ru-RU" sz="1600" dirty="0" smtClean="0"/>
              <a:t>код выпускается бессрочно.</a:t>
            </a:r>
          </a:p>
          <a:p>
            <a:r>
              <a:rPr lang="ru-RU" sz="1600" dirty="0" smtClean="0"/>
              <a:t>Срок действия динамического </a:t>
            </a:r>
            <a:r>
              <a:rPr lang="en-US" sz="1600" dirty="0" smtClean="0"/>
              <a:t>QR-</a:t>
            </a:r>
            <a:r>
              <a:rPr lang="ru-RU" sz="1600" dirty="0" smtClean="0"/>
              <a:t>кода по умолчанию 72 часа.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17944" y="4492678"/>
            <a:ext cx="109815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Возможно ли оформить возврат платежа при оплате по </a:t>
            </a:r>
            <a:r>
              <a:rPr lang="en-US" b="1" dirty="0" smtClean="0"/>
              <a:t>QR-</a:t>
            </a:r>
            <a:r>
              <a:rPr lang="ru-RU" b="1" dirty="0" smtClean="0"/>
              <a:t>коду?</a:t>
            </a:r>
          </a:p>
          <a:p>
            <a:r>
              <a:rPr lang="ru-RU" sz="1600" dirty="0" smtClean="0"/>
              <a:t>В СБП есть опция возврата. Он может быть как частичным (на часть товаров из чека), так и на полную сумму. При возврате средств через СБП деньги поступают на счет покупателя моментально.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3325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507" y="2734962"/>
            <a:ext cx="1016549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ru-RU" sz="3200" b="1" dirty="0">
                <a:solidFill>
                  <a:srgbClr val="54A021">
                    <a:lumMod val="75000"/>
                  </a:srgbClr>
                </a:solidFill>
                <a:latin typeface="Trebuchet MS" panose="020B0603020202020204"/>
              </a:rPr>
              <a:t>По всем вопросам обращайтесь</a:t>
            </a:r>
            <a:r>
              <a:rPr lang="ru-RU" sz="3200" b="1" dirty="0" smtClean="0">
                <a:solidFill>
                  <a:srgbClr val="54A021">
                    <a:lumMod val="75000"/>
                  </a:srgbClr>
                </a:solidFill>
                <a:latin typeface="Trebuchet MS" panose="020B0603020202020204"/>
              </a:rPr>
              <a:t>: </a:t>
            </a:r>
            <a:endParaRPr lang="ru-RU" sz="3200" b="1" dirty="0">
              <a:solidFill>
                <a:srgbClr val="54A021">
                  <a:lumMod val="75000"/>
                </a:srgbClr>
              </a:solidFill>
              <a:latin typeface="Trebuchet MS" panose="020B0603020202020204"/>
            </a:endParaRPr>
          </a:p>
          <a:p>
            <a:pPr lvl="0" defTabSz="457200"/>
            <a:endParaRPr lang="ru-RU" sz="3200" b="1" dirty="0">
              <a:solidFill>
                <a:srgbClr val="54A021">
                  <a:lumMod val="75000"/>
                </a:srgbClr>
              </a:solidFill>
              <a:latin typeface="Trebuchet MS" panose="020B0603020202020204"/>
            </a:endParaRPr>
          </a:p>
          <a:p>
            <a:pPr lvl="0" defTabSz="457200"/>
            <a:endParaRPr lang="ru-RU" sz="3200" b="1" dirty="0">
              <a:solidFill>
                <a:srgbClr val="54A021">
                  <a:lumMod val="75000"/>
                </a:srgbClr>
              </a:solidFill>
              <a:latin typeface="Trebuchet MS" panose="020B0603020202020204"/>
            </a:endParaRPr>
          </a:p>
          <a:p>
            <a:pPr lvl="0" defTabSz="457200"/>
            <a:r>
              <a:rPr lang="ru-RU" b="1" dirty="0">
                <a:solidFill>
                  <a:prstClr val="black"/>
                </a:solidFill>
                <a:latin typeface="Trebuchet MS" panose="020B0603020202020204"/>
              </a:rPr>
              <a:t>С уважением,</a:t>
            </a:r>
            <a:endParaRPr lang="ru-RU" dirty="0">
              <a:solidFill>
                <a:prstClr val="black"/>
              </a:solidFill>
              <a:latin typeface="Trebuchet MS" panose="020B0603020202020204"/>
            </a:endParaRPr>
          </a:p>
          <a:p>
            <a:pPr lvl="0" defTabSz="457200"/>
            <a:r>
              <a:rPr lang="ru-RU" dirty="0">
                <a:solidFill>
                  <a:prstClr val="black"/>
                </a:solidFill>
                <a:latin typeface="Trebuchet MS" panose="020B0603020202020204"/>
              </a:rPr>
              <a:t>Михалицына Юлия Александровна,</a:t>
            </a:r>
          </a:p>
          <a:p>
            <a:pPr lvl="0" defTabSz="457200"/>
            <a:r>
              <a:rPr lang="ru-RU" dirty="0">
                <a:solidFill>
                  <a:prstClr val="black"/>
                </a:solidFill>
                <a:latin typeface="Trebuchet MS" panose="020B0603020202020204"/>
              </a:rPr>
              <a:t>Начальник Сектора Эквайринга</a:t>
            </a:r>
          </a:p>
          <a:p>
            <a:pPr lvl="0" defTabSz="457200"/>
            <a:r>
              <a:rPr lang="ru-RU" dirty="0">
                <a:solidFill>
                  <a:prstClr val="black"/>
                </a:solidFill>
                <a:latin typeface="Trebuchet MS" panose="020B0603020202020204"/>
              </a:rPr>
              <a:t> </a:t>
            </a:r>
          </a:p>
          <a:p>
            <a:pPr lvl="0" defTabSz="457200"/>
            <a:r>
              <a:rPr lang="ru-RU" dirty="0">
                <a:solidFill>
                  <a:prstClr val="black"/>
                </a:solidFill>
                <a:latin typeface="Trebuchet MS" panose="020B0603020202020204"/>
              </a:rPr>
              <a:t>ПАО СКБ Приморья "</a:t>
            </a:r>
            <a:r>
              <a:rPr lang="ru-RU" dirty="0" err="1">
                <a:solidFill>
                  <a:prstClr val="black"/>
                </a:solidFill>
                <a:latin typeface="Trebuchet MS" panose="020B0603020202020204"/>
              </a:rPr>
              <a:t>Примсоцбанк</a:t>
            </a:r>
            <a:r>
              <a:rPr lang="ru-RU" dirty="0">
                <a:solidFill>
                  <a:prstClr val="black"/>
                </a:solidFill>
                <a:latin typeface="Trebuchet MS" panose="020B0603020202020204"/>
              </a:rPr>
              <a:t>", Головной офис</a:t>
            </a:r>
          </a:p>
          <a:p>
            <a:pPr lvl="0" defTabSz="457200"/>
            <a:r>
              <a:rPr lang="ru-RU" dirty="0">
                <a:solidFill>
                  <a:prstClr val="black"/>
                </a:solidFill>
                <a:latin typeface="Trebuchet MS" panose="020B0603020202020204"/>
              </a:rPr>
              <a:t>690106, г. Владивосток, Партизанский пр-т, д. 44</a:t>
            </a:r>
          </a:p>
          <a:p>
            <a:pPr lvl="0" defTabSz="457200"/>
            <a:r>
              <a:rPr lang="ru-RU" dirty="0">
                <a:solidFill>
                  <a:prstClr val="black"/>
                </a:solidFill>
                <a:latin typeface="Trebuchet MS" panose="020B0603020202020204"/>
              </a:rPr>
              <a:t>Тел</a:t>
            </a:r>
            <a:r>
              <a:rPr lang="en-US" dirty="0">
                <a:solidFill>
                  <a:prstClr val="black"/>
                </a:solidFill>
                <a:latin typeface="Trebuchet MS" panose="020B0603020202020204"/>
              </a:rPr>
              <a:t>. 8 (423) 242-42-42 (</a:t>
            </a:r>
            <a:r>
              <a:rPr lang="ru-RU" dirty="0" err="1">
                <a:solidFill>
                  <a:prstClr val="black"/>
                </a:solidFill>
                <a:latin typeface="Trebuchet MS" panose="020B0603020202020204"/>
              </a:rPr>
              <a:t>вн</a:t>
            </a:r>
            <a:r>
              <a:rPr lang="en-US" dirty="0">
                <a:solidFill>
                  <a:prstClr val="black"/>
                </a:solidFill>
                <a:latin typeface="Trebuchet MS" panose="020B0603020202020204"/>
              </a:rPr>
              <a:t>.2980), IP </a:t>
            </a:r>
            <a:r>
              <a:rPr lang="en-US" dirty="0" smtClean="0">
                <a:solidFill>
                  <a:prstClr val="black"/>
                </a:solidFill>
                <a:latin typeface="Trebuchet MS" panose="020B0603020202020204"/>
              </a:rPr>
              <a:t>000-2980</a:t>
            </a:r>
            <a:endParaRPr lang="ru-RU" dirty="0" smtClean="0">
              <a:solidFill>
                <a:prstClr val="black"/>
              </a:solidFill>
              <a:latin typeface="Trebuchet MS" panose="020B0603020202020204"/>
            </a:endParaRPr>
          </a:p>
          <a:p>
            <a:pPr lvl="0" defTabSz="457200"/>
            <a:r>
              <a:rPr lang="ru-RU" dirty="0" err="1" smtClean="0">
                <a:solidFill>
                  <a:prstClr val="black"/>
                </a:solidFill>
                <a:latin typeface="Trebuchet MS" panose="020B0603020202020204"/>
              </a:rPr>
              <a:t>Моб.тел</a:t>
            </a:r>
            <a:r>
              <a:rPr lang="ru-RU" dirty="0" smtClean="0">
                <a:solidFill>
                  <a:prstClr val="black"/>
                </a:solidFill>
                <a:latin typeface="Trebuchet MS" panose="020B0603020202020204"/>
              </a:rPr>
              <a:t>.:+79149700100</a:t>
            </a:r>
            <a:endParaRPr lang="ru-RU" dirty="0">
              <a:solidFill>
                <a:prstClr val="black"/>
              </a:solidFill>
              <a:latin typeface="Trebuchet MS" panose="020B0603020202020204"/>
            </a:endParaRPr>
          </a:p>
          <a:p>
            <a:pPr lvl="0" defTabSz="457200"/>
            <a:r>
              <a:rPr lang="en-US" dirty="0">
                <a:solidFill>
                  <a:prstClr val="black"/>
                </a:solidFill>
                <a:latin typeface="Trebuchet MS" panose="020B0603020202020204"/>
              </a:rPr>
              <a:t>E-mail: </a:t>
            </a:r>
            <a:r>
              <a:rPr lang="en-US" u="sng" dirty="0">
                <a:solidFill>
                  <a:prstClr val="black"/>
                </a:solidFill>
                <a:latin typeface="Trebuchet MS" panose="020B0603020202020204"/>
                <a:hlinkClick r:id="rId2"/>
              </a:rPr>
              <a:t>mihalicina_ya@pskb.com</a:t>
            </a:r>
            <a:endParaRPr lang="ru-RU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576649" y="996602"/>
            <a:ext cx="9036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800" b="1" dirty="0">
                <a:ln w="18415" cmpd="sng">
                  <a:noFill/>
                  <a:prstDash val="solid"/>
                </a:ln>
                <a:solidFill>
                  <a:srgbClr val="428B3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89106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65" y="3086263"/>
            <a:ext cx="4990696" cy="2977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8" y="440267"/>
            <a:ext cx="5931439" cy="562320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60065" y="304271"/>
            <a:ext cx="5223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Куайринг</a:t>
            </a:r>
            <a:r>
              <a:rPr lang="ru-RU" sz="2800" dirty="0"/>
              <a:t> - это услуга по приему платежей за товары и услуги с использованием QR-кода.</a:t>
            </a:r>
            <a:endParaRPr lang="ru-RU" sz="28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460066" y="2031208"/>
            <a:ext cx="508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Подходит для любого бизнеса</a:t>
            </a:r>
          </a:p>
        </p:txBody>
      </p:sp>
    </p:spTree>
    <p:extLst>
      <p:ext uri="{BB962C8B-B14F-4D97-AF65-F5344CB8AC3E}">
        <p14:creationId xmlns:p14="http://schemas.microsoft.com/office/powerpoint/2010/main" val="358401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 rotWithShape="1">
          <a:blip r:embed="rId2">
            <a:clrChange>
              <a:clrFrom>
                <a:srgbClr val="F7F9F9"/>
              </a:clrFrom>
              <a:clrTo>
                <a:srgbClr val="F7F9F9">
                  <a:alpha val="0"/>
                </a:srgbClr>
              </a:clrTo>
            </a:clrChange>
          </a:blip>
          <a:srcRect l="11479" t="-874" r="15928" b="34457"/>
          <a:stretch/>
        </p:blipFill>
        <p:spPr>
          <a:xfrm>
            <a:off x="762489" y="1936785"/>
            <a:ext cx="1244601" cy="1126067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 rotWithShape="1">
          <a:blip r:embed="rId3">
            <a:clrChange>
              <a:clrFrom>
                <a:srgbClr val="F7F9F9"/>
              </a:clrFrom>
              <a:clrTo>
                <a:srgbClr val="F7F9F9">
                  <a:alpha val="0"/>
                </a:srgbClr>
              </a:clrTo>
            </a:clrChange>
          </a:blip>
          <a:srcRect l="9822" t="1" r="11097" b="20277"/>
          <a:stretch/>
        </p:blipFill>
        <p:spPr>
          <a:xfrm>
            <a:off x="1767710" y="4206019"/>
            <a:ext cx="1574800" cy="1357976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 rotWithShape="1">
          <a:blip r:embed="rId4">
            <a:clrChange>
              <a:clrFrom>
                <a:srgbClr val="F7F9F9"/>
              </a:clrFrom>
              <a:clrTo>
                <a:srgbClr val="F7F9F9">
                  <a:alpha val="0"/>
                </a:srgbClr>
              </a:clrTo>
            </a:clrChange>
          </a:blip>
          <a:srcRect t="434" r="2568" b="34787"/>
          <a:stretch/>
        </p:blipFill>
        <p:spPr>
          <a:xfrm>
            <a:off x="4453561" y="2478976"/>
            <a:ext cx="1362075" cy="1059706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 rotWithShape="1">
          <a:blip r:embed="rId5">
            <a:clrChange>
              <a:clrFrom>
                <a:srgbClr val="F7F9F9"/>
              </a:clrFrom>
              <a:clrTo>
                <a:srgbClr val="F7F9F9">
                  <a:alpha val="0"/>
                </a:srgbClr>
              </a:clrTo>
            </a:clrChange>
          </a:blip>
          <a:srcRect l="14819" r="16045" b="20007"/>
          <a:stretch/>
        </p:blipFill>
        <p:spPr>
          <a:xfrm>
            <a:off x="7342536" y="4216749"/>
            <a:ext cx="1303866" cy="1196230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 rotWithShape="1">
          <a:blip r:embed="rId6">
            <a:clrChange>
              <a:clrFrom>
                <a:srgbClr val="F7F9F9"/>
              </a:clrFrom>
              <a:clrTo>
                <a:srgbClr val="F7F9F9">
                  <a:alpha val="0"/>
                </a:srgbClr>
              </a:clrTo>
            </a:clrChange>
          </a:blip>
          <a:srcRect l="14207" r="16657" b="25678"/>
          <a:stretch/>
        </p:blipFill>
        <p:spPr>
          <a:xfrm>
            <a:off x="8053736" y="1933255"/>
            <a:ext cx="1185333" cy="11538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0962" y="516373"/>
            <a:ext cx="820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Бесплатное подключение для клиентов банка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461" y="1022909"/>
            <a:ext cx="8987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Достаточно иметь РКО в нашем банке, чтобы воспользоваться возможностями Системы Быстрых Платежей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00297" y="3087404"/>
            <a:ext cx="256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ДОСТУПНО 24х7</a:t>
            </a:r>
          </a:p>
          <a:p>
            <a:pPr algn="ctr"/>
            <a:r>
              <a:rPr lang="ru-RU" sz="1200" dirty="0" smtClean="0"/>
              <a:t>Платежи проходят в режиме онлайн</a:t>
            </a:r>
          </a:p>
          <a:p>
            <a:pPr algn="ctr"/>
            <a:r>
              <a:rPr lang="ru-RU" sz="1200" dirty="0" smtClean="0"/>
              <a:t>в любое время суток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687121" y="5453098"/>
            <a:ext cx="1298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РАБОТАЕТ ВЕЗДЕ</a:t>
            </a:r>
            <a:endParaRPr lang="ru-RU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928789" y="3733735"/>
            <a:ext cx="256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ПРОСТО</a:t>
            </a:r>
          </a:p>
          <a:p>
            <a:pPr algn="ctr"/>
            <a:r>
              <a:rPr lang="ru-RU" sz="1200" dirty="0" smtClean="0"/>
              <a:t>Интеграция возможна без</a:t>
            </a:r>
          </a:p>
          <a:p>
            <a:pPr algn="ctr"/>
            <a:r>
              <a:rPr lang="ru-RU" sz="1200" dirty="0" smtClean="0"/>
              <a:t>дополнительного оборудования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6618420" y="5453098"/>
            <a:ext cx="2620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ПОЛНЫЙ ИЛИ ЧАСТИЧНЫЙ ВОЗВРАТ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7476120" y="3062852"/>
            <a:ext cx="2620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ПОСТУПЛЕНИЕ ДЕНЕГ ЗА 15 СЕКУНД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7480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49" y="1145059"/>
            <a:ext cx="9226778" cy="44484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3533" y="274119"/>
            <a:ext cx="8219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63B22F"/>
                </a:solidFill>
              </a:rPr>
              <a:t>Фиксированная комиссия, зависит только от вида деятельности компании.</a:t>
            </a:r>
            <a:endParaRPr lang="ru-RU" b="1" i="1" dirty="0">
              <a:solidFill>
                <a:srgbClr val="63B22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103" y="5881816"/>
            <a:ext cx="890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Вернем </a:t>
            </a:r>
            <a:r>
              <a:rPr lang="ru-RU" dirty="0">
                <a:solidFill>
                  <a:srgbClr val="FF0000"/>
                </a:solidFill>
              </a:rPr>
              <a:t>уплаченную </a:t>
            </a:r>
            <a:r>
              <a:rPr lang="ru-RU" dirty="0" smtClean="0">
                <a:solidFill>
                  <a:srgbClr val="FF0000"/>
                </a:solidFill>
              </a:rPr>
              <a:t>комиссию </a:t>
            </a:r>
            <a:r>
              <a:rPr lang="ru-RU" dirty="0">
                <a:solidFill>
                  <a:srgbClr val="FF0000"/>
                </a:solidFill>
              </a:rPr>
              <a:t>за расчеты через СБП </a:t>
            </a:r>
            <a:r>
              <a:rPr lang="ru-RU" dirty="0" smtClean="0">
                <a:solidFill>
                  <a:srgbClr val="FF0000"/>
                </a:solidFill>
              </a:rPr>
              <a:t>до конца июня 2022 г. (при поддержке Минэкономразвития)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40" y="5696319"/>
            <a:ext cx="797561" cy="79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8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" y="1018699"/>
            <a:ext cx="6104226" cy="48633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23504" y="418534"/>
            <a:ext cx="3739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СТАТИЧЕСКИЙ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QR-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891" y="834033"/>
            <a:ext cx="10058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Код с реквизитами счета, с открытой или фиксированной (одной для всех оплат) суммой</a:t>
            </a:r>
            <a:endParaRPr lang="ru-RU" sz="14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>
            <a:clrChange>
              <a:clrFrom>
                <a:srgbClr val="E2E9F3"/>
              </a:clrFrom>
              <a:clrTo>
                <a:srgbClr val="E2E9F3">
                  <a:alpha val="0"/>
                </a:srgbClr>
              </a:clrTo>
            </a:clrChange>
          </a:blip>
          <a:srcRect l="14925" r="17363" b="34590"/>
          <a:stretch/>
        </p:blipFill>
        <p:spPr>
          <a:xfrm>
            <a:off x="7234816" y="2617621"/>
            <a:ext cx="1619794" cy="16138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54314" y="3886220"/>
            <a:ext cx="189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МНОГОРАЗОВОЕ ИСПОЛЬЗОВАНИЕ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71097" y="4603258"/>
            <a:ext cx="2967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Вечный код для неограниченного приема платежей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7081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0" y="1044099"/>
            <a:ext cx="6480737" cy="48131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6541" y="359267"/>
            <a:ext cx="3670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ДИНАМИЧЕСКИЙ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QR-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891" y="859433"/>
            <a:ext cx="1105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Формируется для оплаты конкретной покупки или услуги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3">
            <a:clrChange>
              <a:clrFrom>
                <a:srgbClr val="F7F9F9"/>
              </a:clrFrom>
              <a:clrTo>
                <a:srgbClr val="F7F9F9">
                  <a:alpha val="0"/>
                </a:srgbClr>
              </a:clrTo>
            </a:clrChange>
          </a:blip>
          <a:srcRect l="9813" r="13085" b="33836"/>
          <a:stretch/>
        </p:blipFill>
        <p:spPr>
          <a:xfrm>
            <a:off x="6587357" y="2937461"/>
            <a:ext cx="1436915" cy="12601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87357" y="2445483"/>
            <a:ext cx="1691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1 КОД – 1 ОПЛАТА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96985" y="4480965"/>
            <a:ext cx="2654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По каждому коду возможен 1 платеж с уникальным идентификатором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3686" y="3205113"/>
            <a:ext cx="1833036" cy="26495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70353" y="6149306"/>
            <a:ext cx="51363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*формирование кода происходит с помощью Telegram-бота</a:t>
            </a:r>
          </a:p>
        </p:txBody>
      </p:sp>
    </p:spTree>
    <p:extLst>
      <p:ext uri="{BB962C8B-B14F-4D97-AF65-F5344CB8AC3E}">
        <p14:creationId xmlns:p14="http://schemas.microsoft.com/office/powerpoint/2010/main" val="345787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DF6E4"/>
              </a:clrFrom>
              <a:clrTo>
                <a:srgbClr val="FDF6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84" y="653606"/>
            <a:ext cx="2620809" cy="50562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DF6E4"/>
              </a:clrFrom>
              <a:clrTo>
                <a:srgbClr val="FDF6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39" y="700669"/>
            <a:ext cx="2526317" cy="50077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DF6E4"/>
              </a:clrFrom>
              <a:clrTo>
                <a:srgbClr val="FDF6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27" y="699236"/>
            <a:ext cx="2448739" cy="49436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06794" y="84364"/>
            <a:ext cx="4569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Оплата товаров и услуг по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QR-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коду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2957" y="1635039"/>
            <a:ext cx="6138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Продавец формирует* </a:t>
            </a:r>
            <a:r>
              <a:rPr lang="en-US" dirty="0" smtClean="0"/>
              <a:t>QR-</a:t>
            </a:r>
            <a:r>
              <a:rPr lang="ru-RU" dirty="0" smtClean="0"/>
              <a:t>код и демонстрирует покупателю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88065" y="2911529"/>
            <a:ext cx="668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Покупатель сканирует его в мобильном приложении своего банка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42957" y="4310899"/>
            <a:ext cx="6588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Проверяет данные, при необходимости вводит сумму и подтверждает платеж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75095" y="126840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1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29567" y="260363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2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95958" y="403390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3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599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520134"/>
            <a:ext cx="5985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начать принимать оплату через СБП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2503" y="1391605"/>
            <a:ext cx="10041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Подключить РКО в нашем Банке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3765" y="1098197"/>
            <a:ext cx="4764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1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2503" y="2006681"/>
            <a:ext cx="920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Подписать заявление о присоединении к условиям осуществления расчетов в СБП для безналичной оплаты товаров, работ, услуг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9572" y="1913185"/>
            <a:ext cx="4764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2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1973" y="2964943"/>
            <a:ext cx="5551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r>
              <a:rPr lang="ru-RU" dirty="0"/>
              <a:t>Заполнить заявку на регистрацию получателя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3765" y="2725302"/>
            <a:ext cx="4764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3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2503" y="4649538"/>
            <a:ext cx="7542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Направить </a:t>
            </a:r>
            <a:r>
              <a:rPr lang="ru-RU" dirty="0"/>
              <a:t>на </a:t>
            </a:r>
            <a:r>
              <a:rPr lang="ru-RU" dirty="0" smtClean="0"/>
              <a:t>почту подписанную заявку+</a:t>
            </a:r>
            <a:r>
              <a:rPr lang="en-US" dirty="0"/>
              <a:t> </a:t>
            </a:r>
            <a:r>
              <a:rPr lang="en-US" dirty="0" err="1"/>
              <a:t>userID</a:t>
            </a:r>
            <a:r>
              <a:rPr lang="ru-RU" dirty="0" smtClean="0"/>
              <a:t>   </a:t>
            </a:r>
            <a:r>
              <a:rPr lang="ru-RU" u="sng" dirty="0">
                <a:hlinkClick r:id="rId2"/>
              </a:rPr>
              <a:t>0081@</a:t>
            </a:r>
            <a:r>
              <a:rPr lang="en-US" u="sng" dirty="0" err="1">
                <a:hlinkClick r:id="rId2"/>
              </a:rPr>
              <a:t>pskb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smtClean="0">
                <a:hlinkClick r:id="rId2"/>
              </a:rPr>
              <a:t>com</a:t>
            </a:r>
            <a:r>
              <a:rPr lang="ru-RU" u="sng" dirty="0" smtClean="0"/>
              <a:t>  или персональному </a:t>
            </a:r>
            <a:r>
              <a:rPr lang="ru-RU" u="sng" dirty="0" smtClean="0"/>
              <a:t>менеджеру </a:t>
            </a:r>
            <a:r>
              <a:rPr lang="ru-RU" u="sng" dirty="0" smtClean="0"/>
              <a:t>банка.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6779" y="3553325"/>
            <a:ext cx="535724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accent3"/>
                </a:solidFill>
              </a:rPr>
              <a:t>4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963" y="0"/>
            <a:ext cx="1049037" cy="151960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36779" y="4473861"/>
            <a:ext cx="535724" cy="92333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5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00222" y="3876580"/>
            <a:ext cx="7922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</a:t>
            </a:r>
            <a:r>
              <a:rPr lang="en-US" dirty="0" smtClean="0"/>
              <a:t> Telegram</a:t>
            </a:r>
            <a:r>
              <a:rPr lang="ru-RU" dirty="0" smtClean="0"/>
              <a:t> сгенерировать </a:t>
            </a:r>
            <a:r>
              <a:rPr lang="en-US" dirty="0" err="1" smtClean="0"/>
              <a:t>userID</a:t>
            </a:r>
            <a:r>
              <a:rPr lang="en-US" dirty="0" smtClean="0"/>
              <a:t> (</a:t>
            </a:r>
            <a:r>
              <a:rPr lang="ru-RU" dirty="0" smtClean="0"/>
              <a:t>неограниченное количество пользователей) .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8929" y="2434324"/>
            <a:ext cx="1882939" cy="418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0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481" y="916951"/>
            <a:ext cx="8425468" cy="58669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4843" y="140043"/>
            <a:ext cx="11310552" cy="543698"/>
          </a:xfrm>
          <a:prstGeom prst="rect">
            <a:avLst/>
          </a:prstGeom>
          <a:solidFill>
            <a:srgbClr val="92D050"/>
          </a:solidFill>
          <a:ln>
            <a:solidFill>
              <a:srgbClr val="017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Приложение 31.1/31.2 к ДКБО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7968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9790</TotalTime>
  <Words>427</Words>
  <Application>Microsoft Office PowerPoint</Application>
  <PresentationFormat>Широкоэкранный</PresentationFormat>
  <Paragraphs>68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Tahoma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Сбербанк тарифы</dc:title>
  <dc:creator>Абдуллаев Самир Сабирович</dc:creator>
  <cp:lastModifiedBy>Михалицына Юлия Александровна</cp:lastModifiedBy>
  <cp:revision>156</cp:revision>
  <cp:lastPrinted>2022-01-13T07:29:44Z</cp:lastPrinted>
  <dcterms:created xsi:type="dcterms:W3CDTF">2020-03-03T23:42:53Z</dcterms:created>
  <dcterms:modified xsi:type="dcterms:W3CDTF">2022-01-21T06:15:30Z</dcterms:modified>
</cp:coreProperties>
</file>