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7" r:id="rId10"/>
    <p:sldId id="274" r:id="rId11"/>
    <p:sldId id="260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997E9-2D41-4196-92F7-BED7400CFD4F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814F4-43EE-4515-A538-2760F366E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1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A93-C816-4156-B97F-F7BA25C9290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BC76-3950-48C0-9A22-E69D9209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7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A93-C816-4156-B97F-F7BA25C9290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BC76-3950-48C0-9A22-E69D9209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5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A93-C816-4156-B97F-F7BA25C9290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BC76-3950-48C0-9A22-E69D9209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A93-C816-4156-B97F-F7BA25C9290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BC76-3950-48C0-9A22-E69D9209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3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A93-C816-4156-B97F-F7BA25C9290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BC76-3950-48C0-9A22-E69D9209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9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A93-C816-4156-B97F-F7BA25C9290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BC76-3950-48C0-9A22-E69D9209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9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A93-C816-4156-B97F-F7BA25C9290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BC76-3950-48C0-9A22-E69D9209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9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A93-C816-4156-B97F-F7BA25C9290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BC76-3950-48C0-9A22-E69D9209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2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A93-C816-4156-B97F-F7BA25C9290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BC76-3950-48C0-9A22-E69D9209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0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A93-C816-4156-B97F-F7BA25C9290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BC76-3950-48C0-9A22-E69D9209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7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AA93-C816-4156-B97F-F7BA25C9290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BC76-3950-48C0-9A22-E69D9209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4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AA93-C816-4156-B97F-F7BA25C92906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BC76-3950-48C0-9A22-E69D92096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554" y="2087806"/>
            <a:ext cx="9144000" cy="377890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в 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Арсеньевском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округе 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2025 года»</a:t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4218262" cy="1987327"/>
          </a:xfrm>
          <a:prstGeom prst="rect">
            <a:avLst/>
          </a:prstGeom>
        </p:spPr>
      </p:pic>
      <p:pic>
        <p:nvPicPr>
          <p:cNvPr id="1028" name="Picture 4" descr="Coat of Arms of Arseniev (Primorsky kray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446" y="305776"/>
            <a:ext cx="1114628" cy="13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6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5935" cy="1510395"/>
          </a:xfrm>
          <a:prstGeom prst="rect">
            <a:avLst/>
          </a:prstGeom>
        </p:spPr>
      </p:pic>
      <p:sp>
        <p:nvSpPr>
          <p:cNvPr id="35" name="Подзаголовок 1"/>
          <p:cNvSpPr txBox="1">
            <a:spLocks/>
          </p:cNvSpPr>
          <p:nvPr/>
        </p:nvSpPr>
        <p:spPr>
          <a:xfrm>
            <a:off x="3266392" y="153753"/>
            <a:ext cx="8374743" cy="80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en-US" b="1" dirty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Легализация незаконного предпринимательства</a:t>
            </a:r>
            <a:endParaRPr lang="ru-RU" b="1" dirty="0">
              <a:solidFill>
                <a:srgbClr val="003C8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00716"/>
              </p:ext>
            </p:extLst>
          </p:nvPr>
        </p:nvGraphicFramePr>
        <p:xfrm>
          <a:off x="70834" y="1598066"/>
          <a:ext cx="12028867" cy="512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5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межведомственного взаимодействия  с контрольно-надзорными органами по вопросу легализации незаконного предпринимательства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Обращение в законодательное собрание о поддержке инициативы внесения изменений в Кодекс об административных правонарушениях в части увеличения штрафов за незаконное предпринимательство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Выявлено  и легализовано не менее 4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субъектов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МСП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год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4" name="Picture 2" descr="http://webakula.ua/wp-content/uploads/2015/07/10-signs-of-bed-website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3" y="5009883"/>
            <a:ext cx="4359498" cy="18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amopoznanie.ru/avatars/objects/3-24086_1_6.jpg?e02e645aa7f438acb1a4b1817b6775a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98" y="3219716"/>
            <a:ext cx="4408868" cy="330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at of Arms of Arseniev (Primorsky kray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566" y="0"/>
            <a:ext cx="1114628" cy="13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2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5935" cy="1510395"/>
          </a:xfrm>
          <a:prstGeom prst="rect">
            <a:avLst/>
          </a:prstGeom>
        </p:spPr>
      </p:pic>
      <p:sp>
        <p:nvSpPr>
          <p:cNvPr id="4" name="Подзаголовок 1"/>
          <p:cNvSpPr txBox="1">
            <a:spLocks/>
          </p:cNvSpPr>
          <p:nvPr/>
        </p:nvSpPr>
        <p:spPr>
          <a:xfrm>
            <a:off x="3457977" y="672527"/>
            <a:ext cx="6265572" cy="589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</a:t>
            </a:r>
            <a:r>
              <a:rPr lang="ru-RU" sz="2400" b="1" dirty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оманда проекта </a:t>
            </a:r>
          </a:p>
          <a:p>
            <a:pPr marL="0" indent="0">
              <a:buNone/>
            </a:pPr>
            <a:endParaRPr lang="ru-RU" sz="2000" b="1" i="1" dirty="0">
              <a:solidFill>
                <a:srgbClr val="003C8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 descr="Coat of Arms of Arseniev (Primorsky kray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72" y="0"/>
            <a:ext cx="1114628" cy="13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06743"/>
              </p:ext>
            </p:extLst>
          </p:nvPr>
        </p:nvGraphicFramePr>
        <p:xfrm>
          <a:off x="421105" y="1510398"/>
          <a:ext cx="11321715" cy="5218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9085">
                  <a:extLst>
                    <a:ext uri="{9D8B030D-6E8A-4147-A177-3AD203B41FA5}">
                      <a16:colId xmlns:a16="http://schemas.microsoft.com/office/drawing/2014/main" val="2690302101"/>
                    </a:ext>
                  </a:extLst>
                </a:gridCol>
                <a:gridCol w="8442630">
                  <a:extLst>
                    <a:ext uri="{9D8B030D-6E8A-4147-A177-3AD203B41FA5}">
                      <a16:colId xmlns:a16="http://schemas.microsoft.com/office/drawing/2014/main" val="1162605234"/>
                    </a:ext>
                  </a:extLst>
                </a:gridCol>
              </a:tblGrid>
              <a:tr h="609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проекта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Черных Светлана Леонидовна- заместитель главы администрации Арсеньевского городского округа – начальник финансового управления</a:t>
                      </a:r>
                      <a:endParaRPr lang="ru-RU" sz="1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786494"/>
                  </a:ext>
                </a:extLst>
              </a:tr>
              <a:tr h="304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Конечных Людмила Леонидовна- Начальник управления экономики и инвестиций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30249"/>
                  </a:ext>
                </a:extLst>
              </a:tr>
              <a:tr h="609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 проекта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Криволапова Ирина Николаевна-главный специалист управления экономики и инвестиций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08797"/>
                  </a:ext>
                </a:extLst>
              </a:tr>
              <a:tr h="658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команды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Исаенко Татьяна Дмитриевна - начальник отдела предпринимательства и потребительского рынка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333358"/>
                  </a:ext>
                </a:extLst>
              </a:tr>
              <a:tr h="304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Вербицкая  Нина Николаевна- главный специалист управления архитектуры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32248"/>
                  </a:ext>
                </a:extLst>
              </a:tr>
              <a:tr h="657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Матвиенко Татьяна Валерьевна- заместитель начальника управления имущественных отношений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26370"/>
                  </a:ext>
                </a:extLst>
              </a:tr>
              <a:tr h="304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Баженов Сергей Валерьевич- председатель ОО «Совет предпринимателей г. Арсеньева»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77132"/>
                  </a:ext>
                </a:extLst>
              </a:tr>
              <a:tr h="304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Минкин Юрий Павлович- директор ООО "Арсеньевский молочный комбинат"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17633"/>
                  </a:ext>
                </a:extLst>
              </a:tr>
              <a:tr h="609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Ларькова Татьяна Владимировна-представитель Центра поддержки предпринимательства «Мой бизнес» в г. Арсеньеве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178627"/>
                  </a:ext>
                </a:extLst>
              </a:tr>
              <a:tr h="609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Дягилева Ирина Анатольевна- учредитель и генеральный директор промо-студии "АВРОРА"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90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3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7" y="0"/>
            <a:ext cx="3205935" cy="1510395"/>
          </a:xfrm>
          <a:prstGeom prst="rect">
            <a:avLst/>
          </a:prstGeom>
        </p:spPr>
      </p:pic>
      <p:sp>
        <p:nvSpPr>
          <p:cNvPr id="4" name="Подзаголовок 1"/>
          <p:cNvSpPr txBox="1">
            <a:spLocks/>
          </p:cNvSpPr>
          <p:nvPr/>
        </p:nvSpPr>
        <p:spPr>
          <a:xfrm>
            <a:off x="3662246" y="672527"/>
            <a:ext cx="7681765" cy="457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Арсеньев - сегодня</a:t>
            </a:r>
            <a:endParaRPr lang="ru-RU" sz="3200" b="1" dirty="0">
              <a:solidFill>
                <a:srgbClr val="003C8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72418" y="1654549"/>
            <a:ext cx="10894681" cy="1804060"/>
            <a:chOff x="-1972" y="937231"/>
            <a:chExt cx="10894681" cy="167676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1972" y="937231"/>
              <a:ext cx="10894681" cy="1476401"/>
              <a:chOff x="-1972" y="937231"/>
              <a:chExt cx="10894681" cy="1476401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-1972" y="1409827"/>
                <a:ext cx="2573692" cy="694018"/>
                <a:chOff x="-15831" y="2780928"/>
                <a:chExt cx="2573692" cy="694018"/>
              </a:xfrm>
            </p:grpSpPr>
            <p:sp>
              <p:nvSpPr>
                <p:cNvPr id="20" name="Пятиугольник 19"/>
                <p:cNvSpPr/>
                <p:nvPr/>
              </p:nvSpPr>
              <p:spPr>
                <a:xfrm>
                  <a:off x="-15831" y="2780928"/>
                  <a:ext cx="2573692" cy="694018"/>
                </a:xfrm>
                <a:prstGeom prst="homePlat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-15831" y="2943271"/>
                  <a:ext cx="2168416" cy="343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ЧТО </a:t>
                  </a:r>
                  <a:r>
                    <a:rPr lang="ru-RU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СЕЙЧАС?</a:t>
                  </a:r>
                  <a:endParaRPr lang="ru-RU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676877" y="937231"/>
                <a:ext cx="2291750" cy="34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СМСП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321245" y="938868"/>
                <a:ext cx="2683424" cy="34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Занятость </a:t>
                </a:r>
                <a:r>
                  <a:rPr lang="ru-RU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 учетом ИП)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877300" y="943087"/>
                <a:ext cx="1119510" cy="34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Налоги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87820" y="1443575"/>
                <a:ext cx="2505695" cy="34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1 977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87819" y="1800435"/>
                <a:ext cx="2505696" cy="572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37,7</a:t>
                </a:r>
              </a:p>
              <a:p>
                <a:pPr algn="ctr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1000 чел.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661865" y="1432105"/>
                <a:ext cx="2002185" cy="34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6 570 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732472" y="1812907"/>
                <a:ext cx="1897360" cy="60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36,9% от числа занятых</a:t>
                </a:r>
                <a:endPara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183660" y="1430765"/>
                <a:ext cx="2709049" cy="343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90,2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млн. 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888585" y="1786847"/>
                <a:ext cx="3004124" cy="60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34,5 % </a:t>
                </a:r>
              </a:p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доходов бюджета </a:t>
                </a:r>
                <a:endParaRPr lang="ru-RU" sz="1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642659" y="2385147"/>
              <a:ext cx="2325968" cy="22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Данные реестра ФНС на 01.10.2019</a:t>
              </a:r>
              <a:endParaRPr lang="ru-RU" sz="1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47463" y="4196484"/>
            <a:ext cx="10985256" cy="1049411"/>
            <a:chOff x="-58329" y="1409827"/>
            <a:chExt cx="10985256" cy="1049411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-1973" y="1409827"/>
              <a:ext cx="10928900" cy="1049411"/>
              <a:chOff x="-1973" y="1409827"/>
              <a:chExt cx="10928900" cy="1049411"/>
            </a:xfrm>
          </p:grpSpPr>
          <p:grpSp>
            <p:nvGrpSpPr>
              <p:cNvPr id="55" name="Группа 54"/>
              <p:cNvGrpSpPr/>
              <p:nvPr/>
            </p:nvGrpSpPr>
            <p:grpSpPr>
              <a:xfrm>
                <a:off x="-1973" y="1409827"/>
                <a:ext cx="2573693" cy="694018"/>
                <a:chOff x="-15832" y="2780928"/>
                <a:chExt cx="2573693" cy="694018"/>
              </a:xfrm>
            </p:grpSpPr>
            <p:sp>
              <p:nvSpPr>
                <p:cNvPr id="65" name="Пятиугольник 64"/>
                <p:cNvSpPr/>
                <p:nvPr/>
              </p:nvSpPr>
              <p:spPr>
                <a:xfrm>
                  <a:off x="-15831" y="2780928"/>
                  <a:ext cx="2573692" cy="694018"/>
                </a:xfrm>
                <a:prstGeom prst="homePlat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-15832" y="2794110"/>
                  <a:ext cx="216841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 ЧЕМУ СТРЕМИМСЯ?</a:t>
                  </a:r>
                  <a:endParaRPr lang="ru-RU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2587820" y="1443575"/>
                <a:ext cx="2505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+ 323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587819" y="1800435"/>
                <a:ext cx="250569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3,2</a:t>
                </a:r>
                <a:endPara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1000 чел.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661865" y="1432105"/>
                <a:ext cx="2002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+ 580 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661865" y="1812907"/>
                <a:ext cx="19465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 ,1% от числа занятых</a:t>
                </a:r>
                <a:endParaRPr 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145836" y="1472738"/>
                <a:ext cx="2709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105,0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млн. 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922803" y="1785045"/>
                <a:ext cx="3004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</a:t>
                </a:r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</a:t>
                </a:r>
              </a:p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доходов бюджета </a:t>
                </a:r>
                <a:endParaRPr lang="ru-RU" sz="16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-58329" y="2136962"/>
              <a:ext cx="23808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Плановые данные на 31.12.2025</a:t>
              </a:r>
              <a:endParaRPr lang="ru-RU" sz="1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Picture 4" descr="Coat of Arms of Arseniev (Primorsky kray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72" y="0"/>
            <a:ext cx="1114628" cy="13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/>
          <p:nvPr/>
        </p:nvPicPr>
        <p:blipFill rotWithShape="1">
          <a:blip r:embed="rId4"/>
          <a:srcRect l="19087" t="31553" r="76702" b="61872"/>
          <a:stretch/>
        </p:blipFill>
        <p:spPr bwMode="auto">
          <a:xfrm>
            <a:off x="5077326" y="2229778"/>
            <a:ext cx="457200" cy="308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/>
          <p:cNvPicPr/>
          <p:nvPr/>
        </p:nvPicPr>
        <p:blipFill rotWithShape="1">
          <a:blip r:embed="rId4"/>
          <a:srcRect l="19087" t="31553" r="76702" b="61872"/>
          <a:stretch/>
        </p:blipFill>
        <p:spPr bwMode="auto">
          <a:xfrm>
            <a:off x="7797026" y="2217437"/>
            <a:ext cx="386000" cy="308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Овал 36"/>
          <p:cNvSpPr/>
          <p:nvPr/>
        </p:nvSpPr>
        <p:spPr>
          <a:xfrm>
            <a:off x="10899783" y="2238147"/>
            <a:ext cx="355178" cy="29673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Elektra Light Pro"/>
                <a:cs typeface="Times New Roman"/>
              </a:rPr>
              <a:t>₽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Elektra Light Pro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83873" y="4331991"/>
            <a:ext cx="355178" cy="29673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Elektra Light Pro"/>
                <a:cs typeface="Times New Roman"/>
              </a:rPr>
              <a:t>₽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Elektra Light Pro"/>
            </a:endParaRPr>
          </a:p>
        </p:txBody>
      </p:sp>
      <p:pic>
        <p:nvPicPr>
          <p:cNvPr id="39" name="Рисунок 38"/>
          <p:cNvPicPr/>
          <p:nvPr/>
        </p:nvPicPr>
        <p:blipFill rotWithShape="1">
          <a:blip r:embed="rId4"/>
          <a:srcRect l="19087" t="31553" r="76702" b="61872"/>
          <a:stretch/>
        </p:blipFill>
        <p:spPr bwMode="auto">
          <a:xfrm>
            <a:off x="7797026" y="4245236"/>
            <a:ext cx="386000" cy="308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Рисунок 39"/>
          <p:cNvPicPr/>
          <p:nvPr/>
        </p:nvPicPr>
        <p:blipFill rotWithShape="1">
          <a:blip r:embed="rId4"/>
          <a:srcRect l="19087" t="31553" r="76702" b="61872"/>
          <a:stretch/>
        </p:blipFill>
        <p:spPr bwMode="auto">
          <a:xfrm>
            <a:off x="4937918" y="4258314"/>
            <a:ext cx="386000" cy="308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226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5935" cy="1510395"/>
          </a:xfrm>
          <a:prstGeom prst="rect">
            <a:avLst/>
          </a:prstGeom>
        </p:spPr>
      </p:pic>
      <p:sp>
        <p:nvSpPr>
          <p:cNvPr id="4" name="Подзаголовок 1"/>
          <p:cNvSpPr txBox="1">
            <a:spLocks/>
          </p:cNvSpPr>
          <p:nvPr/>
        </p:nvSpPr>
        <p:spPr>
          <a:xfrm>
            <a:off x="3111836" y="573154"/>
            <a:ext cx="8374743" cy="80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Увеличение числа СМСП до 2300 единиц,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том числе за счет </a:t>
            </a:r>
            <a:r>
              <a:rPr lang="ru-RU" sz="2500" b="1" dirty="0" err="1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самозанятых</a:t>
            </a:r>
            <a:r>
              <a:rPr lang="ru-RU" sz="2500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 2025 году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82028"/>
              </p:ext>
            </p:extLst>
          </p:nvPr>
        </p:nvGraphicFramePr>
        <p:xfrm>
          <a:off x="360947" y="1954089"/>
          <a:ext cx="11670631" cy="462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7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81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307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Подцели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состояние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13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действующих </a:t>
                      </a:r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СМиСП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12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зарегистрированных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самозанятых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675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реализованных проектов субъектов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МСП, получивших поддержку в том числе в форме: гарантии, льготного кредита, </a:t>
                      </a:r>
                      <a:r>
                        <a:rPr lang="ru-RU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микрозайма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льготного лизинга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13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перечня муниципального имущества, ежегодно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84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реализованных проектов субъектов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МСП, осуществляющих социально значимые виды деятельности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" name="Подзаголовок 1"/>
          <p:cNvSpPr txBox="1">
            <a:spLocks/>
          </p:cNvSpPr>
          <p:nvPr/>
        </p:nvSpPr>
        <p:spPr>
          <a:xfrm>
            <a:off x="3520019" y="1433798"/>
            <a:ext cx="8374743" cy="385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Подцели по годам: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4" descr="Coat of Arms of Arseniev (Primorsky kray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72" y="0"/>
            <a:ext cx="1114628" cy="13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3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5935" cy="1510395"/>
          </a:xfrm>
          <a:prstGeom prst="rect">
            <a:avLst/>
          </a:prstGeom>
        </p:spPr>
      </p:pic>
      <p:sp>
        <p:nvSpPr>
          <p:cNvPr id="35" name="Подзаголовок 1"/>
          <p:cNvSpPr txBox="1">
            <a:spLocks/>
          </p:cNvSpPr>
          <p:nvPr/>
        </p:nvSpPr>
        <p:spPr>
          <a:xfrm>
            <a:off x="3113110" y="360048"/>
            <a:ext cx="8374743" cy="1015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 мероприятий проекта: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Популяризация предпринимательства</a:t>
            </a:r>
            <a:endParaRPr lang="ru-RU" b="1" dirty="0">
              <a:solidFill>
                <a:srgbClr val="003C8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54009"/>
              </p:ext>
            </p:extLst>
          </p:nvPr>
        </p:nvGraphicFramePr>
        <p:xfrm>
          <a:off x="1" y="1598065"/>
          <a:ext cx="12112580" cy="517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1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4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8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Продвижения положительного опыта предпринимательской деятельности в СМИ, сетях «Интернет»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Выявление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амбассадоров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т.е. людей, продвигающих предпринимательство и транслирующих меры гос. поддержки в выгодном свете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Обучение основам бизнеса среди школьников, обучающие и практические мероприятия для действующих и начинающих предпринимателей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Доверие бизнеса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мерам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 поддержк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algn="ctr"/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Доверие бизнеса 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органам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 власти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http://imageru.ru/uploads/posts/2016-05/1464711563_imageru.ru_business-men-p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83" y="3767049"/>
            <a:ext cx="4810258" cy="296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oat of Arms of Arseniev (Primorsky kray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72" y="0"/>
            <a:ext cx="1114628" cy="13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0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5935" cy="1510395"/>
          </a:xfrm>
          <a:prstGeom prst="rect">
            <a:avLst/>
          </a:prstGeom>
        </p:spPr>
      </p:pic>
      <p:sp>
        <p:nvSpPr>
          <p:cNvPr id="35" name="Подзаголовок 1"/>
          <p:cNvSpPr txBox="1">
            <a:spLocks/>
          </p:cNvSpPr>
          <p:nvPr/>
        </p:nvSpPr>
        <p:spPr>
          <a:xfrm>
            <a:off x="3274938" y="444310"/>
            <a:ext cx="8374743" cy="80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Арсеньев – «Свободный порт» </a:t>
            </a:r>
            <a:endParaRPr lang="ru-RU" b="1" dirty="0">
              <a:solidFill>
                <a:srgbClr val="003C8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760776"/>
              </p:ext>
            </p:extLst>
          </p:nvPr>
        </p:nvGraphicFramePr>
        <p:xfrm>
          <a:off x="1" y="1598065"/>
          <a:ext cx="12192000" cy="517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6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4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8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обращения в Законодательное собрание с предложением о включении АГО в «Свободный порт Владивосток»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благоприятные условия для привлечения инвестиций, обеспечения ускоренного социально-экономического развития и создания комфортных условий для начинающих и действующих предпринимателей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6" name="Picture 4" descr="http://kartinki-vernisazh.ru/_ph/170/1/943584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70" y="3934900"/>
            <a:ext cx="3694643" cy="267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olosok28.ru/media/k2/items/cache/c889234799e865bbe90cee71f6cd2e53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805707"/>
            <a:ext cx="4551695" cy="29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at of Arms of Arseniev (Primorsky kray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367" y="-5570"/>
            <a:ext cx="1114628" cy="13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9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" y="1"/>
            <a:ext cx="2663616" cy="1375770"/>
          </a:xfrm>
          <a:prstGeom prst="rect">
            <a:avLst/>
          </a:prstGeom>
        </p:spPr>
      </p:pic>
      <p:sp>
        <p:nvSpPr>
          <p:cNvPr id="35" name="Подзаголовок 1"/>
          <p:cNvSpPr txBox="1">
            <a:spLocks/>
          </p:cNvSpPr>
          <p:nvPr/>
        </p:nvSpPr>
        <p:spPr>
          <a:xfrm>
            <a:off x="3296270" y="444310"/>
            <a:ext cx="8374743" cy="80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</a:t>
            </a:r>
            <a:r>
              <a:rPr lang="ru-RU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Меры имущественной поддержки</a:t>
            </a:r>
            <a:endParaRPr lang="ru-RU" b="1" dirty="0">
              <a:solidFill>
                <a:srgbClr val="003C8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43869"/>
              </p:ext>
            </p:extLst>
          </p:nvPr>
        </p:nvGraphicFramePr>
        <p:xfrm>
          <a:off x="830179" y="1354756"/>
          <a:ext cx="1081950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3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5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6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Внесение изменений в нормативные акты и разработка механизмов, позволяющих предоставлять земельные участки и аренду помещений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 льготных условиях начинающим и впервые зарегистрированным субъектам МСП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Увеличение перечня муниципального имущества Арсеньевского городского для СМП ежегодно не менее чем на 10%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Начинающие предприниматели арендуют на время муниципальное имущество под офис, склад или производство на выгодных условиях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Земельные участки для бизнеса предоставляются в аренду по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пониженным ставкам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http://www.nsp.phys.spbu.ru/images/NEWS/seminar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" y="4099663"/>
            <a:ext cx="4398135" cy="25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9.depositphotos.com/1228953/1106/i/450/depositphotos_11063208-stock-photo-worksh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42" y="4307305"/>
            <a:ext cx="3669461" cy="22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at of Arms of Arseniev (Primorsky kray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72" y="0"/>
            <a:ext cx="1114628" cy="13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8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5935" cy="1510395"/>
          </a:xfrm>
          <a:prstGeom prst="rect">
            <a:avLst/>
          </a:prstGeom>
        </p:spPr>
      </p:pic>
      <p:sp>
        <p:nvSpPr>
          <p:cNvPr id="35" name="Подзаголовок 1"/>
          <p:cNvSpPr txBox="1">
            <a:spLocks/>
          </p:cNvSpPr>
          <p:nvPr/>
        </p:nvSpPr>
        <p:spPr>
          <a:xfrm>
            <a:off x="3274938" y="444310"/>
            <a:ext cx="8374743" cy="80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b="1" dirty="0" smtClean="0">
              <a:solidFill>
                <a:srgbClr val="003C8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IV. </a:t>
            </a:r>
            <a:r>
              <a:rPr lang="ru-RU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инвестиционных проектов</a:t>
            </a:r>
            <a:endParaRPr lang="ru-RU" b="1" dirty="0">
              <a:solidFill>
                <a:srgbClr val="003C8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56263"/>
              </p:ext>
            </p:extLst>
          </p:nvPr>
        </p:nvGraphicFramePr>
        <p:xfrm>
          <a:off x="1" y="1598065"/>
          <a:ext cx="12192000" cy="5040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6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4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сопровождения реализации инвестиционных проектов в рамках проектного управления: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создание рабочих групп;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-утверждение плана мероприятий с контрольными точками;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-в контрольные даты проведение заседаний рабочих групп с определением отклонений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Содействие администрации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Арсеньевского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городского округа в реализации инвестиционных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проектов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Сопровождение не менее 3-х проектов в год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 descr="http://correct-audit.ru/images/nalogi_ch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87" y="4797380"/>
            <a:ext cx="215542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51" y="3882980"/>
            <a:ext cx="486177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oat of Arms of Arseniev (Primorsky kray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72" y="0"/>
            <a:ext cx="1114628" cy="13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8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5935" cy="1510395"/>
          </a:xfrm>
          <a:prstGeom prst="rect">
            <a:avLst/>
          </a:prstGeom>
        </p:spPr>
      </p:pic>
      <p:sp>
        <p:nvSpPr>
          <p:cNvPr id="35" name="Подзаголовок 1"/>
          <p:cNvSpPr txBox="1">
            <a:spLocks/>
          </p:cNvSpPr>
          <p:nvPr/>
        </p:nvSpPr>
        <p:spPr>
          <a:xfrm>
            <a:off x="3274938" y="444310"/>
            <a:ext cx="8374743" cy="80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IV. </a:t>
            </a:r>
            <a:r>
              <a:rPr lang="ru-RU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инвестиционных проектов</a:t>
            </a:r>
            <a:endParaRPr lang="ru-RU" b="1" dirty="0">
              <a:solidFill>
                <a:srgbClr val="003C8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18583"/>
              </p:ext>
            </p:extLst>
          </p:nvPr>
        </p:nvGraphicFramePr>
        <p:xfrm>
          <a:off x="0" y="1598066"/>
          <a:ext cx="11959389" cy="48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5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сопровождение проекта «Развитие базы отдыха «Бодрость»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(Концессионное соглашение 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инвестиций до 2025 года - 15 300 тысяч рублей.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не менее 20 новых рабочих мест до 2023 года.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спортивно-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туристического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потока на 1000 человек в год.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Содействие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созданию и развитию сопутствующего бизнеса.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Picture 2" descr="https://komp-r.ucoz.ru/_ph/15/747374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" y="3329188"/>
            <a:ext cx="4367073" cy="319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kurse.ua/i/2012-10/chto-uzhe-smyagchili-monetarnuyu-politik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63" y="3772220"/>
            <a:ext cx="4483544" cy="233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at of Arms of Arseniev (Primorsky kray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72" y="0"/>
            <a:ext cx="1114628" cy="13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95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5935" cy="1510395"/>
          </a:xfrm>
          <a:prstGeom prst="rect">
            <a:avLst/>
          </a:prstGeom>
        </p:spPr>
      </p:pic>
      <p:sp>
        <p:nvSpPr>
          <p:cNvPr id="35" name="Подзаголовок 1"/>
          <p:cNvSpPr txBox="1">
            <a:spLocks/>
          </p:cNvSpPr>
          <p:nvPr/>
        </p:nvSpPr>
        <p:spPr>
          <a:xfrm>
            <a:off x="3266392" y="153753"/>
            <a:ext cx="8374743" cy="80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V.</a:t>
            </a:r>
            <a:r>
              <a:rPr lang="ru-RU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 социального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3C8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предпринимательства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26159"/>
              </p:ext>
            </p:extLst>
          </p:nvPr>
        </p:nvGraphicFramePr>
        <p:xfrm>
          <a:off x="70834" y="1598066"/>
          <a:ext cx="12028867" cy="512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5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финансовой поддержки МСП, осуществляющих социально значимые виды деятельности. </a:t>
                      </a:r>
                      <a:endParaRPr lang="ru-RU" sz="18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консультационной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образовательной поддержки для развития социального предпринимательства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 реализовано 2 проекта субъектов МСП, осуществляющих социально значимые виды деятельности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4" descr="Coat of Arms of Arseniev (Primorsky kray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566" y="0"/>
            <a:ext cx="1114628" cy="13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nfinica.ru/wp-content/uploads/2016/10/lgotyi-invalidam-1-gruppyi-v-2017-godu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7" y="4473125"/>
            <a:ext cx="3034991" cy="22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13.postila.ru/resize?src=%2Fdata%2F67%2F75%2Ff4%2F14%2F6775f414b4330320c76e5fdd160079ab338d88cde51f130f54d7962c3c612737.jpg&amp;w=6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90" y="3521095"/>
            <a:ext cx="2369752" cy="23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13.postila.ru/resize?src=%2Fdata%2F67%2F75%2Ff4%2F14%2F6775f414b4330320c76e5fdd160079ab338d88cde51f130f54d7962c3c612737.jpg&amp;w=6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565" y="3412811"/>
            <a:ext cx="2369752" cy="23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7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682</Words>
  <Application>Microsoft Office PowerPoint</Application>
  <PresentationFormat>Широкоэкранный</PresentationFormat>
  <Paragraphs>224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Elektra Light Pro</vt:lpstr>
      <vt:lpstr>Times New Roman</vt:lpstr>
      <vt:lpstr>Тема Office</vt:lpstr>
      <vt:lpstr> «Развитие малого и среднего предпринимательства в Арсеньевском городском округе  до 2025 года»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проекта</dc:title>
  <dc:creator>Дмитриенко Сергей Михайлович</dc:creator>
  <cp:lastModifiedBy>Криволапова Ирина Николаевна</cp:lastModifiedBy>
  <cp:revision>68</cp:revision>
  <cp:lastPrinted>2019-09-24T23:19:23Z</cp:lastPrinted>
  <dcterms:created xsi:type="dcterms:W3CDTF">2019-09-11T07:04:25Z</dcterms:created>
  <dcterms:modified xsi:type="dcterms:W3CDTF">2019-10-07T08:09:26Z</dcterms:modified>
</cp:coreProperties>
</file>