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52" autoAdjust="0"/>
  </p:normalViewPr>
  <p:slideViewPr>
    <p:cSldViewPr snapToGrid="0">
      <p:cViewPr varScale="1">
        <p:scale>
          <a:sx n="74" d="100"/>
          <a:sy n="74" d="100"/>
        </p:scale>
        <p:origin x="84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247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130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474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4522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0437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526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707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30957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295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5966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4046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3228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72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071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3534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5145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824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8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43955" y="3503054"/>
            <a:ext cx="7521262" cy="150682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Календарь мероприятий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февраль- март 2020 </a:t>
            </a:r>
            <a:endParaRPr lang="ru-RU" sz="25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43955" y="1596980"/>
            <a:ext cx="7521262" cy="1790164"/>
          </a:xfrm>
          <a:noFill/>
        </p:spPr>
        <p:txBody>
          <a:bodyPr/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ВАЖНО ЗНАТЬ ПРЕДПРИНИМАТЕЛЮ</a:t>
            </a:r>
            <a:endParaRPr lang="ru-RU" sz="2500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71256" y="6130344"/>
            <a:ext cx="5267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 Арсеньевского городского округа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84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508001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Календарь мероприятий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2478376"/>
              </p:ext>
            </p:extLst>
          </p:nvPr>
        </p:nvGraphicFramePr>
        <p:xfrm>
          <a:off x="0" y="508000"/>
          <a:ext cx="12191999" cy="6349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2254">
                  <a:extLst>
                    <a:ext uri="{9D8B030D-6E8A-4147-A177-3AD203B41FA5}">
                      <a16:colId xmlns:a16="http://schemas.microsoft.com/office/drawing/2014/main" val="874468344"/>
                    </a:ext>
                  </a:extLst>
                </a:gridCol>
                <a:gridCol w="3170184">
                  <a:extLst>
                    <a:ext uri="{9D8B030D-6E8A-4147-A177-3AD203B41FA5}">
                      <a16:colId xmlns:a16="http://schemas.microsoft.com/office/drawing/2014/main" val="1145884289"/>
                    </a:ext>
                  </a:extLst>
                </a:gridCol>
                <a:gridCol w="5466735">
                  <a:extLst>
                    <a:ext uri="{9D8B030D-6E8A-4147-A177-3AD203B41FA5}">
                      <a16:colId xmlns:a16="http://schemas.microsoft.com/office/drawing/2014/main" val="1246363489"/>
                    </a:ext>
                  </a:extLst>
                </a:gridCol>
                <a:gridCol w="2022826">
                  <a:extLst>
                    <a:ext uri="{9D8B030D-6E8A-4147-A177-3AD203B41FA5}">
                      <a16:colId xmlns:a16="http://schemas.microsoft.com/office/drawing/2014/main" val="415052021"/>
                    </a:ext>
                  </a:extLst>
                </a:gridCol>
              </a:tblGrid>
              <a:tr h="7542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и время мероприятия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мероприятия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Адрес проведения мероприятий /контакты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314678"/>
                  </a:ext>
                </a:extLst>
              </a:tr>
              <a:tr h="1975168">
                <a:tc>
                  <a:txBody>
                    <a:bodyPr/>
                    <a:lstStyle/>
                    <a:p>
                      <a:r>
                        <a:rPr lang="ru-RU" sz="1600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20.02.2020</a:t>
                      </a:r>
                    </a:p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11:00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государственно-частного партнерства в социальной сфере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 программе: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Основы государственного-частного партнерства.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Особенности законодательного регулирования заключения соглашений о государственно-частном партнерстве, концессионных соглашений;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Структурирование проектов. Особенности государственно-частного партнерства (ГЧП) проектов в социальной сфере.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Публичная и частная инициатива заключения СГЧП, КС;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Инициирование проектов государственно-частного партнерства в Приморском крае.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Меры поддержки инвестиционных проектов.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Владивосток,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ул. Тигровая, 7 (Учебный класс)</a:t>
                      </a: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 8 (423) 279-59-09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5915589"/>
                  </a:ext>
                </a:extLst>
              </a:tr>
              <a:tr h="1975168">
                <a:tc>
                  <a:txBody>
                    <a:bodyPr/>
                    <a:lstStyle/>
                    <a:p>
                      <a:r>
                        <a:rPr lang="ru-RU" sz="1600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26.02.2020</a:t>
                      </a:r>
                    </a:p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10:00</a:t>
                      </a:r>
                    </a:p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Владивосток</a:t>
                      </a:r>
                    </a:p>
                    <a:p>
                      <a:endParaRPr lang="ru-RU" sz="1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26.02.2020</a:t>
                      </a:r>
                    </a:p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14:00</a:t>
                      </a:r>
                    </a:p>
                    <a:p>
                      <a:r>
                        <a:rPr lang="ru-RU" sz="1600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sz="1600" b="1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Арсеньев</a:t>
                      </a:r>
                      <a:endParaRPr lang="ru-RU" sz="1600" b="1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Семинар: какие последствия и риски при отмене ЕНВД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 семинаре рассмотрим следующие вопросы: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rgbClr val="1D212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ЕНВД и срок действия данной системы налогообложения;</a:t>
                      </a:r>
                      <a:endParaRPr lang="ru-RU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rgbClr val="1D212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патентная система как альтернативная система налогообложения;</a:t>
                      </a:r>
                      <a:endParaRPr lang="ru-RU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rgbClr val="1D212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УСН как альтернативная система налогообложения; признание расходов при УСН; расходы, не учитываемые при УСН;</a:t>
                      </a:r>
                      <a:endParaRPr lang="ru-RU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rgbClr val="1D212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совмещение патентной системы с УСН;</a:t>
                      </a:r>
                      <a:endParaRPr lang="ru-RU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rgbClr val="1D212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особенности перехода и совмещения специальных режимов налогообложения;</a:t>
                      </a:r>
                      <a:endParaRPr lang="ru-RU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rgbClr val="1D212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сравнительный анализ ЕНВД и Патентной системы налогообложения;</a:t>
                      </a:r>
                      <a:endParaRPr lang="ru-RU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rgbClr val="1D212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порядок признания расходов при переходе и применении упрощенной системы налогообложения;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г. Владивосток,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ул. Тигровая, 7 (Учебный класс)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тел. 8 (423) 279-59-09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г. Арсеньев,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тел. 8(426)615-3131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34469"/>
                  </a:ext>
                </a:extLst>
              </a:tr>
              <a:tr h="1645376">
                <a:tc>
                  <a:txBody>
                    <a:bodyPr/>
                    <a:lstStyle/>
                    <a:p>
                      <a:r>
                        <a:rPr lang="ru-RU" sz="1600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26.02.2020</a:t>
                      </a:r>
                    </a:p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14:00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Семинар: нужен ли малому бизнесу бухгалтер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 узнаете: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проконтролировать работу Вашего бухгалтера по основным обязанностям;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Какие обязанности вы имеете право возлагать на Главного бухгалтера;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Какие риски могут возникнуть у бизнеса в связи с неправильной работой бухгалтерии;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должен знать руководитель, чтобы максимально избежать налоговых и банковских рисков, связанных с деятельностью бизнеса.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г. Владивосток,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ул. Тигровая, 7 (Учебный класс)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тел. 8 (423) 279-59-09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7809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163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1276727"/>
              </p:ext>
            </p:extLst>
          </p:nvPr>
        </p:nvGraphicFramePr>
        <p:xfrm>
          <a:off x="-2" y="0"/>
          <a:ext cx="12192001" cy="6858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5289">
                  <a:extLst>
                    <a:ext uri="{9D8B030D-6E8A-4147-A177-3AD203B41FA5}">
                      <a16:colId xmlns:a16="http://schemas.microsoft.com/office/drawing/2014/main" val="874468344"/>
                    </a:ext>
                  </a:extLst>
                </a:gridCol>
                <a:gridCol w="3067749">
                  <a:extLst>
                    <a:ext uri="{9D8B030D-6E8A-4147-A177-3AD203B41FA5}">
                      <a16:colId xmlns:a16="http://schemas.microsoft.com/office/drawing/2014/main" val="1145884289"/>
                    </a:ext>
                  </a:extLst>
                </a:gridCol>
                <a:gridCol w="5416136">
                  <a:extLst>
                    <a:ext uri="{9D8B030D-6E8A-4147-A177-3AD203B41FA5}">
                      <a16:colId xmlns:a16="http://schemas.microsoft.com/office/drawing/2014/main" val="1246363489"/>
                    </a:ext>
                  </a:extLst>
                </a:gridCol>
                <a:gridCol w="2022827">
                  <a:extLst>
                    <a:ext uri="{9D8B030D-6E8A-4147-A177-3AD203B41FA5}">
                      <a16:colId xmlns:a16="http://schemas.microsoft.com/office/drawing/2014/main" val="415052021"/>
                    </a:ext>
                  </a:extLst>
                </a:gridCol>
              </a:tblGrid>
              <a:tr h="7787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и время мероприятия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мероприятия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Адрес проведения мероприятий /контакты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314678"/>
                  </a:ext>
                </a:extLst>
              </a:tr>
              <a:tr h="2709249">
                <a:tc>
                  <a:txBody>
                    <a:bodyPr/>
                    <a:lstStyle/>
                    <a:p>
                      <a:r>
                        <a:rPr lang="ru-RU" sz="1600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02.03. 2020</a:t>
                      </a:r>
                    </a:p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10:00 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Мастер-класс «Эмоциональный интеллект»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1" dirty="0" smtClean="0"/>
                        <a:t> </a:t>
                      </a: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программе мастер-класса: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такое эмоциональный интеллект (EQ). Отличие IQ от EQ. Роль эмоционального интеллекта в результативности человека. </a:t>
                      </a:r>
                      <a:endParaRPr lang="ru-RU" sz="1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Основные составляющие EQ </a:t>
                      </a:r>
                      <a:endParaRPr lang="ru-RU" sz="1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Самоосознанность.</a:t>
                      </a: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Признание своих сильных сторон и областей, требующих развития. </a:t>
                      </a:r>
                      <a:endParaRPr lang="ru-RU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Техники управления своими эмоциональным состоянием: «Я-высказывания», «Отражение эмоций» </a:t>
                      </a:r>
                      <a:endParaRPr lang="ru-RU" sz="1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стрессоустойчивости. Трансформация энергетики расстройства в энергетику действия.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чуткость. Техника эмпатии, аттракции, развитие способности понимать эмоции других людей и правильно на них реагировать. </a:t>
                      </a:r>
                      <a:endParaRPr lang="ru-RU" sz="1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Коммуникативная компетентность, как основа успешных взаимоотношений. </a:t>
                      </a:r>
                      <a:endParaRPr lang="ru-RU" sz="1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Ассертивность, как свойство эмоционального интеллекта. Модели уверенного поведения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Владивосток,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ул. Тигровая, 7 (Учебный класс)</a:t>
                      </a: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 8 (423) 279-59-09</a:t>
                      </a: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5915589"/>
                  </a:ext>
                </a:extLst>
              </a:tr>
              <a:tr h="1183351">
                <a:tc>
                  <a:txBody>
                    <a:bodyPr/>
                    <a:lstStyle/>
                    <a:p>
                      <a:r>
                        <a:rPr lang="ru-RU" sz="1600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04.03. 2020</a:t>
                      </a:r>
                    </a:p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10:00 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Мастер-класс: электронная коммерция — что это?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Вам будет интересен семинар, если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 оказались перед фактом: нужно выходить в онлайн продажи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Вам не понятно, как это работает и какие решения для этого использовать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 хотите разумно подойти к этому процессу, получить результат при минимальных затратах всех ресурсов (времени, денег, сил).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Владивосток,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ул. Тигровая, 7 (Учебный класс)</a:t>
                      </a: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 8 (423) 279-59-09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34469"/>
                  </a:ext>
                </a:extLst>
              </a:tr>
              <a:tr h="2186693">
                <a:tc>
                  <a:txBody>
                    <a:bodyPr/>
                    <a:lstStyle/>
                    <a:p>
                      <a:r>
                        <a:rPr lang="ru-RU" sz="1600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04.03. 2020</a:t>
                      </a:r>
                    </a:p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14:00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Бизнес с Airbnb. Как заработать на сдаче жилья гостям города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 узнаете, если вы думаете о сдаче жилья в посуточную аренду: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подходит ли ваше жилье для приема иностранных гостей и как подготовить квартиру для сдачи на Airbnb;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легализовать деятельность и не бояться налоговых, иммиграционных и прочих служб;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максимально экологично вести бизнес в сфере хоумшеринга;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эффективные инструменты повышения качества сервиса;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получить статус Суперхозяина, разрешать кризисные ситуации, получать кэшбек от партнеров, иные возможности заработка, предлагаемые платформой Airbnb.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Владивосток,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ул. Тигровая, 7 (Учебный класс)</a:t>
                      </a: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 8 (423) 279-59-09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7809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099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108623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2020">
                  <a:extLst>
                    <a:ext uri="{9D8B030D-6E8A-4147-A177-3AD203B41FA5}">
                      <a16:colId xmlns:a16="http://schemas.microsoft.com/office/drawing/2014/main" val="874468344"/>
                    </a:ext>
                  </a:extLst>
                </a:gridCol>
                <a:gridCol w="3051185">
                  <a:extLst>
                    <a:ext uri="{9D8B030D-6E8A-4147-A177-3AD203B41FA5}">
                      <a16:colId xmlns:a16="http://schemas.microsoft.com/office/drawing/2014/main" val="1145884289"/>
                    </a:ext>
                  </a:extLst>
                </a:gridCol>
                <a:gridCol w="5386891">
                  <a:extLst>
                    <a:ext uri="{9D8B030D-6E8A-4147-A177-3AD203B41FA5}">
                      <a16:colId xmlns:a16="http://schemas.microsoft.com/office/drawing/2014/main" val="1246363489"/>
                    </a:ext>
                  </a:extLst>
                </a:gridCol>
                <a:gridCol w="2011904">
                  <a:extLst>
                    <a:ext uri="{9D8B030D-6E8A-4147-A177-3AD203B41FA5}">
                      <a16:colId xmlns:a16="http://schemas.microsoft.com/office/drawing/2014/main" val="415052021"/>
                    </a:ext>
                  </a:extLst>
                </a:gridCol>
              </a:tblGrid>
              <a:tr h="89446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и время мероприятия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мероприятия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Адрес проведения мероприятий /контакты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314678"/>
                  </a:ext>
                </a:extLst>
              </a:tr>
              <a:tr h="1860034">
                <a:tc>
                  <a:txBody>
                    <a:bodyPr/>
                    <a:lstStyle/>
                    <a:p>
                      <a:r>
                        <a:rPr lang="ru-RU" sz="1600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11.03. 2020</a:t>
                      </a:r>
                    </a:p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10:00 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Тренинг: Ораторское искусство. Искусство самопрезентации.</a:t>
                      </a:r>
                    </a:p>
                    <a:p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 программе тренинга основные навыки оратора: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уверенно чувствовать себя на сцене;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Способность всегда находить нужные слова;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правильно структурировать речь;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создавать контакт с аудиторией и управлять вниманием аудитории;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говорить так, чтобы Вас хотели слушать.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Владивосток,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ул. Тигровая, 7 (Учебный класс)</a:t>
                      </a: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 8 (423) 279-59-09</a:t>
                      </a: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5915589"/>
                  </a:ext>
                </a:extLst>
              </a:tr>
              <a:tr h="1591760">
                <a:tc>
                  <a:txBody>
                    <a:bodyPr/>
                    <a:lstStyle/>
                    <a:p>
                      <a:r>
                        <a:rPr lang="ru-RU" sz="1600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18.03. 2020</a:t>
                      </a:r>
                    </a:p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10:00 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Тренинг: «Бизнес по франшизе»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 тренинге «Бизнес по франшизе» вы узнаете: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такое франчайзинг и его основные преимущества,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Основные риски и особенности юридического сопровождения бизнеса по франшизе,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Составляющие успешного франчайзингового пакета,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Типичные ошибки и заблуждения при формировании финансовой модели, </a:t>
                      </a:r>
                    </a:p>
                    <a:p>
                      <a:pPr algn="just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Владивосток,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ул. Тигровая, 7 (Учебный класс)</a:t>
                      </a: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 8 (423) 279-59-09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34469"/>
                  </a:ext>
                </a:extLst>
              </a:tr>
              <a:tr h="2511744">
                <a:tc>
                  <a:txBody>
                    <a:bodyPr/>
                    <a:lstStyle/>
                    <a:p>
                      <a:r>
                        <a:rPr lang="ru-RU" sz="1600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26.03. 2020</a:t>
                      </a:r>
                    </a:p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11:00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Круглый стол: Социальное предпринимательство — тренд будущего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 круглом столе: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Международные тренды и успешные международные кейсы социального предпринимательства;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социального предпринимательства по российскому законодательству и успешные российские кейсы;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Система поддержки социального предпринимательства в России;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Обсуждение вопросов, связанных с развитием социально-предпринимательских проектов в регионе.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Нахождение оптимальных точек роста в развитии проектов участников круглого стола.</a:t>
                      </a:r>
                    </a:p>
                    <a:p>
                      <a:pPr algn="just"/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Владивосток,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ул. Тигровая, 7 (Учебный класс)</a:t>
                      </a: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 8 (423) 279-59-09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7809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571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00766"/>
          </a:xfrm>
          <a:blipFill>
            <a:blip r:embed="rId2"/>
            <a:tile tx="0" ty="0" sx="100000" sy="100000" flip="none" algn="tl"/>
          </a:blip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>
              <a:lnSpc>
                <a:spcPct val="100000"/>
              </a:lnSpc>
            </a:pPr>
            <a:r>
              <a:rPr lang="ru-RU" sz="25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br>
              <a:rPr lang="ru-RU" sz="25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2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Продовольственный форум и выставка «Дальагро. Продовольствие»</a:t>
            </a:r>
            <a:br>
              <a:rPr lang="ru-RU" sz="2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5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Организатор: ООО «Дальэкспоцентр»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марта 2020, 10:00 — 27 марта 2020, 17:00 </a:t>
            </a:r>
            <a:br>
              <a:rPr lang="ru-RU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1596811"/>
              </p:ext>
            </p:extLst>
          </p:nvPr>
        </p:nvGraphicFramePr>
        <p:xfrm>
          <a:off x="0" y="1300766"/>
          <a:ext cx="12192000" cy="5557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1023">
                  <a:extLst>
                    <a:ext uri="{9D8B030D-6E8A-4147-A177-3AD203B41FA5}">
                      <a16:colId xmlns:a16="http://schemas.microsoft.com/office/drawing/2014/main" val="4139518665"/>
                    </a:ext>
                  </a:extLst>
                </a:gridCol>
                <a:gridCol w="6100977">
                  <a:extLst>
                    <a:ext uri="{9D8B030D-6E8A-4147-A177-3AD203B41FA5}">
                      <a16:colId xmlns:a16="http://schemas.microsoft.com/office/drawing/2014/main" val="3871880547"/>
                    </a:ext>
                  </a:extLst>
                </a:gridCol>
              </a:tblGrid>
              <a:tr h="5557234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кого: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сельхозтоваропроизводителей, специалистов пищевой и перерабатывающей промышленности, фермеров и садоводов, глав крестьянских (фермерских) и личных подсобных хозяйств, производителей и поставщиков оборудования, представителей федеральных и региональных торговых сетей, руководителей оптово-розничных предприятий, дистрибьюторов, руководителей предприятий общественного питания, рестораторов и отельеров, органов власти, СМИ, представителей высшей школы и науки.</a:t>
                      </a:r>
                    </a:p>
                    <a:p>
                      <a:pPr algn="just"/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Приморский продовольственный форум это: </a:t>
                      </a:r>
                    </a:p>
                    <a:p>
                      <a:pPr marL="628650" lvl="1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Диалог бизнеса и власти</a:t>
                      </a:r>
                    </a:p>
                    <a:p>
                      <a:pPr lvl="1" algn="l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Лидеры отрасли и ведущие эксперты </a:t>
                      </a:r>
                    </a:p>
                    <a:p>
                      <a:pPr lvl="1" algn="l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Инновации в АПК</a:t>
                      </a:r>
                    </a:p>
                    <a:p>
                      <a:pPr lvl="1" algn="l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Стратегии вывода и продвижения российских</a:t>
                      </a:r>
                    </a:p>
                    <a:p>
                      <a:pPr lvl="1" algn="l">
                        <a:buFont typeface="Arial" panose="020B0604020202020204" pitchFamily="34" charset="0"/>
                        <a:buNone/>
                      </a:pP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сельскохозяйственных товаров в страны АТР</a:t>
                      </a:r>
                    </a:p>
                    <a:p>
                      <a:pPr lvl="1" algn="l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Лучшие практики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Личный вклад в решение задач по развитию края</a:t>
                      </a:r>
                    </a:p>
                    <a:p>
                      <a:pPr algn="just"/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Темы дискуссий: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АПК, текущее состояние и перспективы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Актуальные тренды — «Эко-продукция»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Экспорт сельскохозяйственной продукции и продовольствия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Кооперация в АПК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Комплексное развитие сельских территорий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Перспективы агротуризма в Приморье</a:t>
                      </a:r>
                    </a:p>
                    <a:p>
                      <a:pPr lvl="1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Фермеры для индустрии гостеприимства</a:t>
                      </a:r>
                    </a:p>
                    <a:p>
                      <a:pPr lvl="1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Взаимодействие сельхозпроизводителей с федеральными и региональными торговыми сетями</a:t>
                      </a:r>
                    </a:p>
                    <a:p>
                      <a:pPr lvl="1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Пожарная безопасность на предприятиях АПК</a:t>
                      </a:r>
                    </a:p>
                    <a:p>
                      <a:pPr lvl="1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Нетверкинг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Биржа деловых контактов (В2В)</a:t>
                      </a:r>
                      <a:endParaRPr lang="ru-RU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Приморский продовольственный форум проходит совместно с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21-й международной специализированной выставкой </a:t>
                      </a:r>
                      <a:r>
                        <a:rPr lang="ru-RU" sz="1400" b="1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«Дальагро.Продовольствие»,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позволит: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Выйти на новые рынки, расширить каналы сбыта для региональных производителей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Оценить возможности выхода на экспорт, получить новые контакты зарубежных партнеров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Познакомится с перспективным регионом для открытия собственного производства (режимы ТОР и СПВ)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Внести вклад в основы развития человеческого капитала — здоровое питание</a:t>
                      </a:r>
                    </a:p>
                    <a:p>
                      <a:pPr lvl="1" algn="just"/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Форум и выставка включают более 35 мероприятий (сессий, круглых-столов, семинаров и презентации, B2B). </a:t>
                      </a:r>
                    </a:p>
                    <a:p>
                      <a:pPr algn="just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поддержке: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Правительства Приморского края, представительства Агентства стратегических инициатив на Дальнем Востоке, центра «Мой бизнес», Российского союза промышленников и предпринимателей, а также общественных и отраслевых объединений как федерального, так и регионального уровней. Под патронажем Торгово-промышленной палаты России.</a:t>
                      </a:r>
                    </a:p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Многоаспектное мероприятие: 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дискуссии, различные активности, развлекательные «сессии» с живыми выступлениями, экспозиции.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Площадке позитивных впечатлений, креативных идей, полезных знакомств, новых инструментов для дальнейшего применения.</a:t>
                      </a:r>
                    </a:p>
                    <a:p>
                      <a:pPr lvl="6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Контакты</a:t>
                      </a:r>
                    </a:p>
                    <a:p>
                      <a:pPr lvl="6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Абританова Полина</a:t>
                      </a:r>
                    </a:p>
                    <a:p>
                      <a:pPr lvl="6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(423) 245-15-02 и 8 (423) 230-04-18</a:t>
                      </a:r>
                    </a:p>
                    <a:p>
                      <a:pPr lvl="6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prod@dalexpo.ru</a:t>
                      </a:r>
                    </a:p>
                    <a:p>
                      <a:pPr lvl="6"/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6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добраться</a:t>
                      </a:r>
                    </a:p>
                    <a:p>
                      <a:pPr lvl="6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Владивосток</a:t>
                      </a:r>
                    </a:p>
                    <a:p>
                      <a:pPr lvl="6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Адрес уточняется</a:t>
                      </a:r>
                    </a:p>
                    <a:p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40629133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056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71977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2500" u="sng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Приморская строительная неделя и 27-ая выставка «Город»</a:t>
            </a:r>
            <a:br>
              <a:rPr lang="ru-RU" sz="2500" u="sng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Организатор: ООО «Дальэкспоцентр»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апреля 2020, 10:00 — 17 апреля 2020, 17:00 </a:t>
            </a:r>
            <a:b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Владивосток, 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КСК «Фетисов Арена</a:t>
            </a: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6934705"/>
              </p:ext>
            </p:extLst>
          </p:nvPr>
        </p:nvGraphicFramePr>
        <p:xfrm>
          <a:off x="12879" y="1171977"/>
          <a:ext cx="12192000" cy="56860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4097407339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3469376211"/>
                    </a:ext>
                  </a:extLst>
                </a:gridCol>
              </a:tblGrid>
              <a:tr h="389454">
                <a:tc gridSpan="2">
                  <a:txBody>
                    <a:bodyPr/>
                    <a:lstStyle/>
                    <a:p>
                      <a:pPr algn="l"/>
                      <a:r>
                        <a:rPr lang="ru-RU" sz="17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Старт строительного сезона. Зарядись энергией на весь строительный сезон 2020 в атмосфере креатива и позитиве.</a:t>
                      </a:r>
                      <a:endParaRPr lang="ru-RU" sz="17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7005067"/>
                  </a:ext>
                </a:extLst>
              </a:tr>
              <a:tr h="5296569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кого: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уникальная бизнес-площадка, которая объединяет разработчиков, архитекторов, проектировщиков, инженеров-строителей, застройщиков, подрядчиков, закупщиков, производителей строительной продукции, представителей власти и СМИ.</a:t>
                      </a:r>
                    </a:p>
                    <a:p>
                      <a:pPr algn="just"/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строительного комплекса, создание комфортной среды, развития «человеческого капитала».</a:t>
                      </a:r>
                    </a:p>
                    <a:p>
                      <a:pPr algn="just"/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Приморский строительный форум это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общение, дискуссии, полезные контакты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 новинками стройиндустрии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новые тренды строительного рынка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стиля и модных инновационных течений в архитектуре и дизайне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инновации и лучшие практики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отрасли и ведущие эксперты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личный вклад в решение задач по развитию края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диалог бизнеса и власти</a:t>
                      </a:r>
                    </a:p>
                    <a:p>
                      <a:pPr algn="just"/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Приморский строительный форум проходит совместно с 27-й международной строительной выставкой «Город», что позволит: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увидеть новинки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получить информацию от разработчиков и производителей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комплексно решить бизнес задачи на 2020г.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технологии «умный дом»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перспективные стартапы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Char char="•"/>
                      </a:pPr>
                      <a:endParaRPr lang="ru-RU" sz="1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just">
                        <a:buFont typeface="Arial" panose="020B0604020202020204" pitchFamily="34" charset="0"/>
                        <a:buNone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Форум включает более 17 конференций, практических сессий, круглых-столов, семинаров.</a:t>
                      </a:r>
                    </a:p>
                    <a:p>
                      <a:pPr lvl="1" algn="just">
                        <a:buFont typeface="Arial" panose="020B0604020202020204" pitchFamily="34" charset="0"/>
                        <a:buNone/>
                      </a:pPr>
                      <a:endParaRPr lang="ru-RU" sz="1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1"/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Темы дискуссий: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перспективы развития ДФО до 2030 г., внешние и внутренние факторы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жилищное строительство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цифровизация в архитектуре и строительстве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инвестклимат в Приморском крае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инновационные технологии — драйвер развития строительного комплекса ДФО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комплексная застройка сельских поселений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кадры для строительного комплекса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лучшие практики — правила землепользования и застройки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роль строительной науки в обеспечении надежности и безопасности зданий и сооружений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реновация в городе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пожарных рисков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финансовые инструменты для строителей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металл в архитектуре и строительстве 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консультации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нетворкинг </a:t>
                      </a:r>
                    </a:p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биржа деловых контактов (В2В)</a:t>
                      </a:r>
                    </a:p>
                    <a:p>
                      <a:pPr algn="just"/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Биржа деловых контактов: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Специальная онлайн система назначения и администрирования встреч позволяет определить круг потенциальных партнеров для общения на площадке Форума. </a:t>
                      </a:r>
                    </a:p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поддержке: </a:t>
                      </a: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Правительства Приморского края, представительства Агентства стратегических инициатив на Дальнем Востоке, центра «Мой бизнес», Российского союза промышленников и предпринимателей, а также общественных и отраслевых объединений как федерального, так и регионального уровней. Под патронажем Торгово-промышленной палаты России.</a:t>
                      </a:r>
                    </a:p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Контакты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Елена Сербина</a:t>
                      </a:r>
                    </a:p>
                    <a:p>
                      <a:r>
                        <a:rPr lang="ru-RU" sz="12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(423) 245-15-02 и 8 (423) 230-04-18</a:t>
                      </a:r>
                    </a:p>
                    <a:p>
                      <a:r>
                        <a:rPr lang="ru-RU" sz="12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prod@dalexpo.ru</a:t>
                      </a:r>
                      <a:endParaRPr lang="ru-RU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39687319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059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206</TotalTime>
  <Words>439</Words>
  <Application>Microsoft Office PowerPoint</Application>
  <PresentationFormat>Широкоэкранный</PresentationFormat>
  <Paragraphs>228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Garamond</vt:lpstr>
      <vt:lpstr>Times New Roman</vt:lpstr>
      <vt:lpstr>Натуральные материалы</vt:lpstr>
      <vt:lpstr>Календарь мероприятий февраль- март 2020 </vt:lpstr>
      <vt:lpstr>Календарь мероприятий </vt:lpstr>
      <vt:lpstr>Презентация PowerPoint</vt:lpstr>
      <vt:lpstr>Презентация PowerPoint</vt:lpstr>
      <vt:lpstr>                                                Продовольственный форум и выставка «Дальагро. Продовольствие»  Организатор: ООО «Дальэкспоцентр» 25 марта 2020, 10:00 — 27 марта 2020, 17:00  </vt:lpstr>
      <vt:lpstr>                               Приморская строительная неделя и 27-ая выставка «Город» Организатор: ООО «Дальэкспоцентр» 15 апреля 2020, 10:00 — 17 апреля 2020, 17:00  Владивосток, КСК «Фетисов Арена»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Календарь мероприятий</dc:title>
  <dc:creator>Криволапова Ирина Николаевна</dc:creator>
  <cp:lastModifiedBy>Криволапова Ирина Николаевна</cp:lastModifiedBy>
  <cp:revision>25</cp:revision>
  <dcterms:created xsi:type="dcterms:W3CDTF">2020-02-17T04:27:53Z</dcterms:created>
  <dcterms:modified xsi:type="dcterms:W3CDTF">2020-02-17T23:28:04Z</dcterms:modified>
</cp:coreProperties>
</file>