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</p:spPr>
        <p:txBody>
          <a:bodyPr lIns="0" rIns="0" tIns="0" bIns="0">
            <a:normAutofit fontScale="88000"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ae5c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C8F77B4-5131-4A85-8C35-7E83DA68FD76}" type="datetime">
              <a:rPr b="0" lang="ru-RU" sz="1200" spc="-1" strike="noStrike">
                <a:solidFill>
                  <a:srgbClr val="8b8b8b"/>
                </a:solidFill>
                <a:latin typeface="Calibri"/>
              </a:rPr>
              <a:t>31.5.22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DEAAB53-CDC8-4958-AFD9-E1BEB2466B4A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2458800" y="117360"/>
            <a:ext cx="5158080" cy="4485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1400" spc="-1" strike="noStrike">
                <a:solidFill>
                  <a:srgbClr val="0070c0"/>
                </a:solidFill>
                <a:latin typeface="Tahoma"/>
                <a:ea typeface="Tahoma"/>
              </a:rPr>
              <a:t>На осуществление предпринимательской деятельности</a:t>
            </a:r>
            <a:endParaRPr b="0" lang="ru-RU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7751520" y="66960"/>
            <a:ext cx="4277880" cy="1754280"/>
          </a:xfrm>
          <a:prstGeom prst="rect">
            <a:avLst/>
          </a:prstGeom>
          <a:solidFill>
            <a:srgbClr val="fff5d5"/>
          </a:solidFill>
          <a:ln w="9360">
            <a:noFill/>
          </a:ln>
          <a:effectLst>
            <a:outerShdw dist="28080" dir="5400000">
              <a:srgbClr val="000000">
                <a:alpha val="32000"/>
              </a:srgbClr>
            </a:outerShdw>
          </a:effectLst>
        </p:spPr>
        <p:txBody>
          <a:bodyPr>
            <a:normAutofit fontScale="81000"/>
          </a:bodyPr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1100" spc="-1" strike="noStrike">
                <a:solidFill>
                  <a:srgbClr val="000000"/>
                </a:solidFill>
                <a:latin typeface="Calibri"/>
              </a:rPr>
              <a:t>Предмет социального контракта по мероприятию «поиск работы»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-  соглашение Сторон, в соответствии с которым КГКУ «ЦСПН» обязуется оказать Заявителю государственную социальную помощь при реализации мероприятия по «осуществлению ИП», а Заявитель (семья Заявителя) - предпринять активные действия по выполнению мероприятий, предусмотренных программой социальной адаптации, в целях осуществления предпринимательской деятельности  в период действия социального контракта. </a:t>
            </a: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ru-RU" sz="1100" spc="-1" strike="noStrike" u="sng">
                <a:solidFill>
                  <a:srgbClr val="000000"/>
                </a:solidFill>
                <a:uFillTx/>
                <a:latin typeface="Calibri"/>
              </a:rPr>
              <a:t>Программа социальной адаптации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ru-RU" sz="1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690200" y="1821960"/>
            <a:ext cx="3983400" cy="634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малоимущие семьи;</a:t>
            </a:r>
            <a:endParaRPr b="0" lang="ru-RU" sz="12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малоимущие одиноко проживающие граждане 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5695560" y="2679480"/>
            <a:ext cx="70488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noFill/>
          </a:ln>
          <a:effectLst>
            <a:outerShdw algn="ctr" blurRad="127000" dir="2700000" dist="37674">
              <a:srgbClr val="000000">
                <a:alpha val="45000"/>
              </a:srgbClr>
            </a:outerShdw>
          </a:effectLst>
          <a:scene3d>
            <a:camera fov="2700000" prst="perspectiveFront">
              <a:rot lat="20376000" lon="1938000" rev="20112001"/>
            </a:camera>
            <a:lightRig dir="t" rig="soft">
              <a:rot lat="0" lon="0" rev="0"/>
            </a:lightRig>
          </a:scene3d>
          <a:sp3d prstMaterial="translucentPowder">
            <a:bevelT prst="softRound" w="203200" h="50800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46" name="CustomShape 5"/>
          <p:cNvSpPr/>
          <p:nvPr/>
        </p:nvSpPr>
        <p:spPr>
          <a:xfrm>
            <a:off x="1652040" y="5701680"/>
            <a:ext cx="4278600" cy="10616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Выплаты связанные с осуществлением ИП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: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не &gt; 350 000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 р.  </a:t>
            </a:r>
            <a:r>
              <a:rPr b="0" i="1" lang="ru-RU" sz="1000" spc="-1" strike="noStrike">
                <a:solidFill>
                  <a:srgbClr val="000000"/>
                </a:solidFill>
                <a:latin typeface="Calibri"/>
                <a:ea typeface="Tahoma"/>
              </a:rPr>
              <a:t>в случае обращения с 1 апреля по 31 октября 2022 года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; </a:t>
            </a:r>
            <a:endParaRPr b="0" lang="ru-RU" sz="1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не &gt; 250 000 р. </a:t>
            </a:r>
            <a:r>
              <a:rPr b="0" i="1" lang="ru-RU" sz="1000" spc="-1" strike="noStrike">
                <a:solidFill>
                  <a:srgbClr val="000000"/>
                </a:solidFill>
                <a:latin typeface="Calibri"/>
                <a:ea typeface="Tahoma"/>
              </a:rPr>
              <a:t>в случае обращения после 1 ноября 2022 года; </a:t>
            </a:r>
            <a:endParaRPr b="0" lang="ru-RU" sz="10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Выплаты связанные с обучением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  <a:ea typeface="Tahoma"/>
              </a:rPr>
              <a:t>: оплата услуг обучения не &gt; 30 тыс.р.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7357320" y="1929600"/>
            <a:ext cx="4672440" cy="3422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Заявление;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Паспорт гражданина РФ (в случае его отсутствия - временное удостоверение личности гражданина РФ).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В случае обращения малоимущей семьи - паспорт гражданина Российской Федерации (в случае его отсутствия - временное удостоверение личности гражданина Российской Федерации) каждого члена семьи заявителя;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 Документы, подтверждающие доходы заявителя и каждого члена его семьи за три последних месяца</a:t>
            </a:r>
            <a:r>
              <a:rPr b="1" lang="ru-RU" sz="11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4. Согласие на обработку персональных данных несовершеннолетних лиц, зарегистрированных совместно с заявителем;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5. Свидетельство о рождении ребенка (детей), выданное  компетентными органами иностранных государств и нотариально удостоверенный перевод на русский язык (в случае обращения малоимущей семьи, имеющей несовершеннолетних детей и регистрации записи акта о рождении ребенка за пределами Российской Федерации). 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1533240" y="3892320"/>
            <a:ext cx="4237920" cy="1747800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встать на учет в качестве ИП или налогоплательщика налога на профессиональный доход (быть действующим ИП или самозанятым);</a:t>
            </a:r>
            <a:endParaRPr b="0" lang="ru-RU" sz="11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составить бизнес – план;</a:t>
            </a:r>
            <a:endParaRPr b="0" lang="ru-RU" sz="11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приобрести основные средства, материально-производственные запасы, имущественные обязательства (не более 15 %), лицензию на программное обеспечение и (или) осуществление отдельных видов деятельности по 99-ФЗ (не более 10%), понести расходы связанные с постановкой на учет (не более 5 %),   </a:t>
            </a:r>
            <a:endParaRPr b="0" lang="ru-RU" sz="11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ru-RU" sz="1200" spc="-1" strike="noStrike">
                <a:solidFill>
                  <a:srgbClr val="000000"/>
                </a:solidFill>
                <a:latin typeface="Times New Roman"/>
              </a:rPr>
              <a:t> </a:t>
            </a:r>
            <a:r>
              <a:rPr b="0" i="1" lang="ru-RU" sz="1200" spc="-1" strike="noStrike">
                <a:solidFill>
                  <a:srgbClr val="000000"/>
                </a:solidFill>
                <a:latin typeface="Times New Roman"/>
              </a:rPr>
              <a:t>, 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7617240" y="5436000"/>
            <a:ext cx="4412160" cy="1319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Подать заявление и пакет документов через МФЦ в органы социальной защиты.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Разработать совместно с межведомственной комиссией индивидуальную программу  социальной адаптации. 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Заключить социальный контракт.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4. Выполнять мероприятия программы социальной адаптации и обязанности, установленные социальным контрактом.</a:t>
            </a:r>
            <a:endParaRPr b="0" lang="ru-RU" sz="11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5. Предоставлять отчетность и документы.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3092400" y="662760"/>
            <a:ext cx="1060200" cy="1056600"/>
          </a:xfrm>
          <a:prstGeom prst="roundRect">
            <a:avLst>
              <a:gd name="adj" fmla="val 16667"/>
            </a:avLst>
          </a:prstGeom>
          <a:solidFill>
            <a:srgbClr val="f89e8c"/>
          </a:solidFill>
          <a:ln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Срок действия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1" name="CustomShape 10"/>
          <p:cNvSpPr/>
          <p:nvPr/>
        </p:nvSpPr>
        <p:spPr>
          <a:xfrm>
            <a:off x="4312080" y="637560"/>
            <a:ext cx="3237840" cy="1098720"/>
          </a:xfrm>
          <a:prstGeom prst="roundRect">
            <a:avLst>
              <a:gd name="adj" fmla="val 16667"/>
            </a:avLst>
          </a:prstGeom>
          <a:solidFill>
            <a:srgbClr val="d7f1fd"/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не более чем на 12 месяцев </a:t>
            </a:r>
            <a:endParaRPr b="0" lang="ru-RU" sz="12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может быть продлен, но не более чем на половину срока ранее заключенного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2" name="CustomShape 11"/>
          <p:cNvSpPr/>
          <p:nvPr/>
        </p:nvSpPr>
        <p:spPr>
          <a:xfrm>
            <a:off x="6048000" y="5428080"/>
            <a:ext cx="1501200" cy="1327320"/>
          </a:xfrm>
          <a:prstGeom prst="roundRect">
            <a:avLst>
              <a:gd name="adj" fmla="val 16667"/>
            </a:avLst>
          </a:prstGeom>
          <a:solidFill>
            <a:srgbClr val="f89e8c"/>
          </a:solidFill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Действия для граждан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3" name="CustomShape 12"/>
          <p:cNvSpPr/>
          <p:nvPr/>
        </p:nvSpPr>
        <p:spPr>
          <a:xfrm>
            <a:off x="5805360" y="2202480"/>
            <a:ext cx="1501200" cy="3058200"/>
          </a:xfrm>
          <a:prstGeom prst="roundRect">
            <a:avLst>
              <a:gd name="adj" fmla="val 16667"/>
            </a:avLst>
          </a:prstGeom>
          <a:solidFill>
            <a:srgbClr val="a9d1e1"/>
          </a:solidFill>
          <a:ln>
            <a:rou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Обязательные документы для назначения ГСП по СК</a:t>
            </a:r>
            <a:endParaRPr b="0" lang="ru-RU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200" spc="-1" strike="noStrike">
              <a:latin typeface="Arial"/>
            </a:endParaRPr>
          </a:p>
        </p:txBody>
      </p:sp>
      <p:sp>
        <p:nvSpPr>
          <p:cNvPr id="54" name="CustomShape 13"/>
          <p:cNvSpPr/>
          <p:nvPr/>
        </p:nvSpPr>
        <p:spPr>
          <a:xfrm>
            <a:off x="1549800" y="2553840"/>
            <a:ext cx="4127760" cy="1274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algn="ctr" blurRad="4445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среднедушевой 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  <a:endParaRPr b="0" lang="ru-RU" sz="1200" spc="-1" strike="noStrike">
              <a:latin typeface="Arial"/>
            </a:endParaRPr>
          </a:p>
          <a:p>
            <a:pPr marL="171360" indent="-17100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проживание на территории Приморского края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5" name="CustomShape 14"/>
          <p:cNvSpPr/>
          <p:nvPr/>
        </p:nvSpPr>
        <p:spPr>
          <a:xfrm>
            <a:off x="165960" y="1758240"/>
            <a:ext cx="1366920" cy="706320"/>
          </a:xfrm>
          <a:prstGeom prst="roundRect">
            <a:avLst>
              <a:gd name="adj" fmla="val 16667"/>
            </a:avLst>
          </a:prstGeom>
          <a:solidFill>
            <a:srgbClr val="d9f6ff"/>
          </a:solidFill>
          <a:ln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Кто может быть участником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6" name="CustomShape 15"/>
          <p:cNvSpPr/>
          <p:nvPr/>
        </p:nvSpPr>
        <p:spPr>
          <a:xfrm>
            <a:off x="92160" y="2579760"/>
            <a:ext cx="1366920" cy="1165680"/>
          </a:xfrm>
          <a:prstGeom prst="roundRect">
            <a:avLst>
              <a:gd name="adj" fmla="val 16667"/>
            </a:avLst>
          </a:prstGeom>
          <a:solidFill>
            <a:srgbClr val="97e1ff"/>
          </a:solidFill>
          <a:ln>
            <a:rou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Условия для назначения ГСП по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7" name="CustomShape 16"/>
          <p:cNvSpPr/>
          <p:nvPr/>
        </p:nvSpPr>
        <p:spPr>
          <a:xfrm>
            <a:off x="92160" y="3951360"/>
            <a:ext cx="1366920" cy="1484640"/>
          </a:xfrm>
          <a:prstGeom prst="roundRect">
            <a:avLst>
              <a:gd name="adj" fmla="val 16667"/>
            </a:avLst>
          </a:prstGeom>
          <a:solidFill>
            <a:srgbClr val="86cbde"/>
          </a:solidFill>
          <a:ln>
            <a:solidFill>
              <a:srgbClr val="f9f9f9"/>
            </a:solidFill>
            <a:rou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Условия для получения ГСП по СК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58" name="CustomShape 17"/>
          <p:cNvSpPr/>
          <p:nvPr/>
        </p:nvSpPr>
        <p:spPr>
          <a:xfrm>
            <a:off x="158760" y="5764680"/>
            <a:ext cx="1366920" cy="936000"/>
          </a:xfrm>
          <a:prstGeom prst="roundRect">
            <a:avLst>
              <a:gd name="adj" fmla="val 16667"/>
            </a:avLst>
          </a:prstGeom>
          <a:solidFill>
            <a:srgbClr val="79cfe7"/>
          </a:solidFill>
          <a:ln>
            <a:rou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Размер и период выплаты, в том числе в связи с обучением</a:t>
            </a:r>
            <a:endParaRPr b="0" lang="ru-RU" sz="1200" spc="-1" strike="noStrike">
              <a:latin typeface="Arial"/>
            </a:endParaRPr>
          </a:p>
        </p:txBody>
      </p:sp>
      <p:pic>
        <p:nvPicPr>
          <p:cNvPr id="59" name="Рисунок 18" descr="https://ds04.infourok.ru/uploads/ex/0b31/000d9fc0-7871c9de/img10.jpg"/>
          <p:cNvPicPr/>
          <p:nvPr/>
        </p:nvPicPr>
        <p:blipFill>
          <a:blip r:embed="rId1"/>
          <a:srcRect l="0" t="0" r="0" b="8692"/>
          <a:stretch/>
        </p:blipFill>
        <p:spPr>
          <a:xfrm>
            <a:off x="158760" y="662760"/>
            <a:ext cx="1559880" cy="1056600"/>
          </a:xfrm>
          <a:prstGeom prst="rect">
            <a:avLst/>
          </a:prstGeom>
          <a:ln>
            <a:noFill/>
          </a:ln>
        </p:spPr>
      </p:pic>
      <p:pic>
        <p:nvPicPr>
          <p:cNvPr id="60" name="Рисунок 19" descr="http://dtsr-shahty.ru/images/dtsr/sockon2.png"/>
          <p:cNvPicPr/>
          <p:nvPr/>
        </p:nvPicPr>
        <p:blipFill>
          <a:blip r:embed="rId2"/>
          <a:stretch/>
        </p:blipFill>
        <p:spPr>
          <a:xfrm>
            <a:off x="92160" y="37800"/>
            <a:ext cx="2324520" cy="528120"/>
          </a:xfrm>
          <a:prstGeom prst="rect">
            <a:avLst/>
          </a:prstGeom>
          <a:ln w="9360">
            <a:noFill/>
          </a:ln>
        </p:spPr>
      </p:pic>
      <p:sp>
        <p:nvSpPr>
          <p:cNvPr id="61" name="CustomShape 18"/>
          <p:cNvSpPr/>
          <p:nvPr/>
        </p:nvSpPr>
        <p:spPr>
          <a:xfrm>
            <a:off x="1837080" y="662760"/>
            <a:ext cx="1159920" cy="1073520"/>
          </a:xfrm>
          <a:prstGeom prst="roundRect">
            <a:avLst>
              <a:gd name="adj" fmla="val 16667"/>
            </a:avLst>
          </a:prstGeom>
          <a:solidFill>
            <a:srgbClr val="86cbde"/>
          </a:solidFill>
          <a:ln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ahoma"/>
                <a:ea typeface="Tahoma"/>
              </a:rPr>
              <a:t>Заключить СК по данному направлению можно 1 раз</a:t>
            </a:r>
            <a:endParaRPr b="0" lang="ru-R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452</TotalTime>
  <Application>LibreOffice/6.4.6.2$Linux_X86_64 LibreOffice_project/40$Build-2</Application>
  <Words>438</Words>
  <Paragraphs>38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2020-10-29T02:15:42Z</dcterms:created>
  <dc:creator>Ульзутуева Наталья Евгеньевна</dc:creator>
  <dc:description/>
  <dc:language>ru-RU</dc:language>
  <cp:lastModifiedBy/>
  <cp:lastPrinted>2022-05-31T09:19:11Z</cp:lastPrinted>
  <dcterms:modified xsi:type="dcterms:W3CDTF">2022-05-31T09:19:19Z</dcterms:modified>
  <cp:revision>74</cp:revision>
  <dc:subject/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