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_rels/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_rels/presentation.xml.rels" ContentType="application/vnd.openxmlformats-package.relationships+xml"/>
  <Override PartName="/ppt/media/image1.png" ContentType="image/png"/>
  <Override PartName="/ppt/media/image2.jpeg" ContentType="image/jpeg"/>
  <Override PartName="/ppt/slides/_rels/slide1.xml.rels" ContentType="application/vnd.openxmlformats-package.relationships+xml"/>
  <Override PartName="/ppt/slides/slide1.xml" ContentType="application/vnd.openxmlformats-officedocument.presentationml.slide+xml"/>
  <Override PartName="/ppt/presentation.xml" ContentType="application/vnd.openxmlformats-officedocument.presentationml.presentation.main+xml"/>
  <Override PartName="/ppt/theme/theme1.xml" ContentType="application/vnd.openxmlformats-officedocument.theme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12192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8112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8112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25282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3493080" y="1825560"/>
            <a:ext cx="25282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25282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4" name="PlaceHolder 5"/>
          <p:cNvSpPr>
            <a:spLocks noGrp="1"/>
          </p:cNvSpPr>
          <p:nvPr>
            <p:ph type="body"/>
          </p:nvPr>
        </p:nvSpPr>
        <p:spPr>
          <a:xfrm>
            <a:off x="3493080" y="4098240"/>
            <a:ext cx="25282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668240" cy="2075040"/>
          </a:xfrm>
          <a:prstGeom prst="rect">
            <a:avLst/>
          </a:prstGeom>
        </p:spPr>
        <p:txBody>
          <a:bodyPr lIns="0" rIns="0" tIns="0" bIns="0">
            <a:normAutofit fontScale="88000"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3"/>
          <p:cNvSpPr>
            <a:spLocks noGrp="1"/>
          </p:cNvSpPr>
          <p:nvPr>
            <p:ph type="body"/>
          </p:nvPr>
        </p:nvSpPr>
        <p:spPr>
          <a:xfrm>
            <a:off x="2590200" y="1825560"/>
            <a:ext cx="1668240" cy="2075040"/>
          </a:xfrm>
          <a:prstGeom prst="rect">
            <a:avLst/>
          </a:prstGeom>
        </p:spPr>
        <p:txBody>
          <a:bodyPr lIns="0" rIns="0" tIns="0" bIns="0">
            <a:normAutofit fontScale="88000"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4"/>
          <p:cNvSpPr>
            <a:spLocks noGrp="1"/>
          </p:cNvSpPr>
          <p:nvPr>
            <p:ph type="body"/>
          </p:nvPr>
        </p:nvSpPr>
        <p:spPr>
          <a:xfrm>
            <a:off x="4342320" y="1825560"/>
            <a:ext cx="1668240" cy="2075040"/>
          </a:xfrm>
          <a:prstGeom prst="rect">
            <a:avLst/>
          </a:prstGeom>
        </p:spPr>
        <p:txBody>
          <a:bodyPr lIns="0" rIns="0" tIns="0" bIns="0">
            <a:normAutofit fontScale="88000"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5"/>
          <p:cNvSpPr>
            <a:spLocks noGrp="1"/>
          </p:cNvSpPr>
          <p:nvPr>
            <p:ph type="body"/>
          </p:nvPr>
        </p:nvSpPr>
        <p:spPr>
          <a:xfrm>
            <a:off x="838080" y="4098240"/>
            <a:ext cx="1668240" cy="2075040"/>
          </a:xfrm>
          <a:prstGeom prst="rect">
            <a:avLst/>
          </a:prstGeom>
        </p:spPr>
        <p:txBody>
          <a:bodyPr lIns="0" rIns="0" tIns="0" bIns="0">
            <a:normAutofit fontScale="88000"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6"/>
          <p:cNvSpPr>
            <a:spLocks noGrp="1"/>
          </p:cNvSpPr>
          <p:nvPr>
            <p:ph type="body"/>
          </p:nvPr>
        </p:nvSpPr>
        <p:spPr>
          <a:xfrm>
            <a:off x="2590200" y="4098240"/>
            <a:ext cx="1668240" cy="2075040"/>
          </a:xfrm>
          <a:prstGeom prst="rect">
            <a:avLst/>
          </a:prstGeom>
        </p:spPr>
        <p:txBody>
          <a:bodyPr lIns="0" rIns="0" tIns="0" bIns="0">
            <a:normAutofit fontScale="88000"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1" name="PlaceHolder 7"/>
          <p:cNvSpPr>
            <a:spLocks noGrp="1"/>
          </p:cNvSpPr>
          <p:nvPr>
            <p:ph type="body"/>
          </p:nvPr>
        </p:nvSpPr>
        <p:spPr>
          <a:xfrm>
            <a:off x="4342320" y="4098240"/>
            <a:ext cx="1668240" cy="2075040"/>
          </a:xfrm>
          <a:prstGeom prst="rect">
            <a:avLst/>
          </a:prstGeom>
        </p:spPr>
        <p:txBody>
          <a:bodyPr lIns="0" rIns="0" tIns="0" bIns="0">
            <a:normAutofit fontScale="88000"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subTitle"/>
          </p:nvPr>
        </p:nvSpPr>
        <p:spPr>
          <a:xfrm>
            <a:off x="838080" y="1825560"/>
            <a:ext cx="5181120" cy="43509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8112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252828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" name="PlaceHolder 3"/>
          <p:cNvSpPr>
            <a:spLocks noGrp="1"/>
          </p:cNvSpPr>
          <p:nvPr>
            <p:ph type="body"/>
          </p:nvPr>
        </p:nvSpPr>
        <p:spPr>
          <a:xfrm>
            <a:off x="3493080" y="1825560"/>
            <a:ext cx="252828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subTitle"/>
          </p:nvPr>
        </p:nvSpPr>
        <p:spPr>
          <a:xfrm>
            <a:off x="838080" y="365040"/>
            <a:ext cx="10515240" cy="61441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25282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3493080" y="1825560"/>
            <a:ext cx="252828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25282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252828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3493080" y="1825560"/>
            <a:ext cx="25282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3493080" y="4098240"/>
            <a:ext cx="25282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25282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3493080" y="1825560"/>
            <a:ext cx="25282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6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8112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gradFill rotWithShape="0">
          <a:gsLst>
            <a:gs pos="94000">
              <a:srgbClr val="eee196">
                <a:alpha val="34117"/>
              </a:srgbClr>
            </a:gs>
            <a:gs pos="100000">
              <a:srgbClr val="92d050"/>
            </a:gs>
          </a:gsLst>
          <a:lin ang="1620000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anchor="ctr">
            <a:noAutofit/>
          </a:bodyPr>
          <a:p>
            <a:pPr>
              <a:lnSpc>
                <a:spcPct val="90000"/>
              </a:lnSpc>
            </a:pPr>
            <a:r>
              <a:rPr b="0" lang="ru-RU" sz="4400" spc="-1" strike="noStrike">
                <a:solidFill>
                  <a:srgbClr val="000000"/>
                </a:solidFill>
                <a:latin typeface="Calibri Light"/>
              </a:rPr>
              <a:t>Образец заголовка</a:t>
            </a:r>
            <a:endParaRPr b="0" lang="ru-RU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81120" cy="4350960"/>
          </a:xfrm>
          <a:prstGeom prst="rect">
            <a:avLst/>
          </a:prstGeom>
        </p:spPr>
        <p:txBody>
          <a:bodyPr>
            <a:noAutofit/>
          </a:bodyPr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2800" spc="-1" strike="noStrike">
                <a:solidFill>
                  <a:srgbClr val="000000"/>
                </a:solidFill>
                <a:latin typeface="Calibri"/>
              </a:rPr>
              <a:t>Образец текста</a:t>
            </a:r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  <a:p>
            <a:pPr lvl="1" marL="6858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2400" spc="-1" strike="noStrike">
                <a:solidFill>
                  <a:srgbClr val="000000"/>
                </a:solidFill>
                <a:latin typeface="Calibri"/>
              </a:rPr>
              <a:t>Второй уровень</a:t>
            </a:r>
            <a:endParaRPr b="0" lang="ru-RU" sz="2400" spc="-1" strike="noStrike">
              <a:solidFill>
                <a:srgbClr val="000000"/>
              </a:solidFill>
              <a:latin typeface="Calibri"/>
            </a:endParaRPr>
          </a:p>
          <a:p>
            <a:pPr lvl="2" marL="11430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2000" spc="-1" strike="noStrike">
                <a:solidFill>
                  <a:srgbClr val="000000"/>
                </a:solidFill>
                <a:latin typeface="Calibri"/>
              </a:rPr>
              <a:t>Третий уровень</a:t>
            </a: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  <a:p>
            <a:pPr lvl="3" marL="16002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1800" spc="-1" strike="noStrike">
                <a:solidFill>
                  <a:srgbClr val="000000"/>
                </a:solidFill>
                <a:latin typeface="Calibri"/>
              </a:rPr>
              <a:t>Четвертый уровень</a:t>
            </a: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  <a:p>
            <a:pPr lvl="4" marL="20574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1800" spc="-1" strike="noStrike">
                <a:solidFill>
                  <a:srgbClr val="000000"/>
                </a:solidFill>
                <a:latin typeface="Calibri"/>
              </a:rPr>
              <a:t>Пятый уровень</a:t>
            </a: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body"/>
          </p:nvPr>
        </p:nvSpPr>
        <p:spPr>
          <a:xfrm>
            <a:off x="6172200" y="1825560"/>
            <a:ext cx="5181120" cy="4350960"/>
          </a:xfrm>
          <a:prstGeom prst="rect">
            <a:avLst/>
          </a:prstGeom>
        </p:spPr>
        <p:txBody>
          <a:bodyPr>
            <a:noAutofit/>
          </a:bodyPr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2800" spc="-1" strike="noStrike">
                <a:solidFill>
                  <a:srgbClr val="000000"/>
                </a:solidFill>
                <a:latin typeface="Calibri"/>
              </a:rPr>
              <a:t>Образец текста</a:t>
            </a:r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  <a:p>
            <a:pPr lvl="1" marL="6858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2400" spc="-1" strike="noStrike">
                <a:solidFill>
                  <a:srgbClr val="000000"/>
                </a:solidFill>
                <a:latin typeface="Calibri"/>
              </a:rPr>
              <a:t>Второй уровень</a:t>
            </a:r>
            <a:endParaRPr b="0" lang="ru-RU" sz="2400" spc="-1" strike="noStrike">
              <a:solidFill>
                <a:srgbClr val="000000"/>
              </a:solidFill>
              <a:latin typeface="Calibri"/>
            </a:endParaRPr>
          </a:p>
          <a:p>
            <a:pPr lvl="2" marL="11430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2000" spc="-1" strike="noStrike">
                <a:solidFill>
                  <a:srgbClr val="000000"/>
                </a:solidFill>
                <a:latin typeface="Calibri"/>
              </a:rPr>
              <a:t>Третий уровень</a:t>
            </a: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  <a:p>
            <a:pPr lvl="3" marL="16002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1800" spc="-1" strike="noStrike">
                <a:solidFill>
                  <a:srgbClr val="000000"/>
                </a:solidFill>
                <a:latin typeface="Calibri"/>
              </a:rPr>
              <a:t>Четвертый уровень</a:t>
            </a: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  <a:p>
            <a:pPr lvl="4" marL="20574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1800" spc="-1" strike="noStrike">
                <a:solidFill>
                  <a:srgbClr val="000000"/>
                </a:solidFill>
                <a:latin typeface="Calibri"/>
              </a:rPr>
              <a:t>Пятый уровень</a:t>
            </a: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dt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fld id="{7206FB57-F698-421C-850D-7919F50B68CC}" type="datetime">
              <a:rPr b="0" lang="ru-RU" sz="1200" spc="-1" strike="noStrike">
                <a:solidFill>
                  <a:srgbClr val="8b8b8b"/>
                </a:solidFill>
                <a:latin typeface="Calibri"/>
              </a:rPr>
              <a:t>19.4.22</a:t>
            </a:fld>
            <a:endParaRPr b="0" lang="ru-RU" sz="1200" spc="-1" strike="noStrike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 anchor="ctr">
            <a:noAutofit/>
          </a:bodyPr>
          <a:p>
            <a:endParaRPr b="0" lang="ru-RU" sz="2400" spc="-1" strike="noStrike">
              <a:latin typeface="Times New Roman"/>
            </a:endParaRPr>
          </a:p>
        </p:txBody>
      </p:sp>
      <p:sp>
        <p:nvSpPr>
          <p:cNvPr id="5" name="PlaceHolder 6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43413D3F-C9A6-435D-B051-42CE059B7992}" type="slidenum">
              <a:rPr b="0" lang="ru-RU" sz="1200" spc="-1" strike="noStrike">
                <a:solidFill>
                  <a:srgbClr val="8b8b8b"/>
                </a:solidFill>
                <a:latin typeface="Calibri"/>
              </a:rPr>
              <a:t>&lt;номер&gt;</a:t>
            </a:fld>
            <a:endParaRPr b="0" lang="ru-RU" sz="12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2.jpeg"/><Relationship Id="rId3" Type="http://schemas.openxmlformats.org/officeDocument/2006/relationships/slideLayout" Target="../slideLayouts/slideLayout4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TextShape 1"/>
          <p:cNvSpPr txBox="1"/>
          <p:nvPr/>
        </p:nvSpPr>
        <p:spPr>
          <a:xfrm>
            <a:off x="7617240" y="218160"/>
            <a:ext cx="4487760" cy="1763280"/>
          </a:xfrm>
          <a:prstGeom prst="rect">
            <a:avLst/>
          </a:prstGeom>
          <a:solidFill>
            <a:srgbClr val="f1f8e4"/>
          </a:solidFill>
          <a:ln w="9360">
            <a:noFill/>
          </a:ln>
          <a:effectLst>
            <a:outerShdw dist="28080" dir="5400000">
              <a:srgbClr val="000000">
                <a:alpha val="32000"/>
              </a:srgbClr>
            </a:outerShdw>
          </a:effectLst>
        </p:spPr>
        <p:txBody>
          <a:bodyPr>
            <a:normAutofit/>
          </a:bodyPr>
          <a:p>
            <a:pPr algn="just"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r>
              <a:rPr b="1" lang="ru-RU" sz="1100" spc="-1" strike="noStrike">
                <a:solidFill>
                  <a:srgbClr val="000000"/>
                </a:solidFill>
                <a:latin typeface="Calibri"/>
              </a:rPr>
              <a:t>Предмет социального контракта по мероприятию «поиск работы»</a:t>
            </a:r>
            <a:r>
              <a:rPr b="0" lang="ru-RU" sz="1100" spc="-1" strike="noStrike">
                <a:solidFill>
                  <a:srgbClr val="000000"/>
                </a:solidFill>
                <a:latin typeface="Calibri"/>
              </a:rPr>
              <a:t> -  соглашение Сторон, в соответствии с которым КГКУ «ЦСПН» обязуется оказать Заявителю государственную социальную помощь при реализации мероприятия по «ТЖС», а Заявитель (семья Заявителя) - предпринять активные действия по выполнению мероприятий, предусмотренных программой социальной адаптации, в целях преодоления ТЖС в период действия социального контракта. </a:t>
            </a:r>
            <a:endParaRPr b="0" lang="ru-RU" sz="1100" spc="-1" strike="noStrike">
              <a:solidFill>
                <a:srgbClr val="000000"/>
              </a:solidFill>
              <a:latin typeface="Calibri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r>
              <a:rPr b="1" lang="ru-RU" sz="1100" spc="-1" strike="noStrike" u="sng">
                <a:solidFill>
                  <a:srgbClr val="000000"/>
                </a:solidFill>
                <a:uFillTx/>
                <a:latin typeface="Calibri"/>
              </a:rPr>
              <a:t>Программа социальной адаптации</a:t>
            </a:r>
            <a:r>
              <a:rPr b="0" lang="ru-RU" sz="1100" spc="-1" strike="noStrike">
                <a:solidFill>
                  <a:srgbClr val="000000"/>
                </a:solidFill>
                <a:latin typeface="Calibri"/>
              </a:rPr>
              <a:t> - разработанные межведомственной комиссией совместно с гражданином мероприятия, которые направлены на преодоление им трудной жизненной ситуации, а также определенные такой программой виды, объем и порядок реализации этих мероприятий.</a:t>
            </a:r>
            <a:endParaRPr b="0" lang="ru-RU" sz="1100" spc="-1" strike="noStrike">
              <a:solidFill>
                <a:srgbClr val="000000"/>
              </a:solidFill>
              <a:latin typeface="Calibri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endParaRPr b="0" lang="ru-RU" sz="11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3" name="CustomShape 2"/>
          <p:cNvSpPr/>
          <p:nvPr/>
        </p:nvSpPr>
        <p:spPr>
          <a:xfrm>
            <a:off x="1543680" y="2044800"/>
            <a:ext cx="3983400" cy="3708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algn="ctr" blurRad="44450" dir="5400000" dist="28080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dir="t" rig="balanced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marL="171360" indent="-17100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ru-RU" sz="1200" spc="-1" strike="noStrike">
                <a:solidFill>
                  <a:srgbClr val="000000"/>
                </a:solidFill>
                <a:latin typeface="Calibri"/>
              </a:rPr>
              <a:t>малоимущие семьи;</a:t>
            </a:r>
            <a:endParaRPr b="0" lang="ru-RU" sz="1200" spc="-1" strike="noStrike">
              <a:latin typeface="Arial"/>
            </a:endParaRPr>
          </a:p>
          <a:p>
            <a:pPr marL="171360" indent="-17100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ru-RU" sz="12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ru-RU" sz="1200" spc="-1" strike="noStrike">
                <a:solidFill>
                  <a:srgbClr val="000000"/>
                </a:solidFill>
                <a:latin typeface="Calibri"/>
              </a:rPr>
              <a:t>малоимущие одиноко проживающие граждане </a:t>
            </a:r>
            <a:endParaRPr b="0" lang="ru-RU" sz="1200" spc="-1" strike="noStrike">
              <a:latin typeface="Arial"/>
            </a:endParaRPr>
          </a:p>
        </p:txBody>
      </p:sp>
      <p:sp>
        <p:nvSpPr>
          <p:cNvPr id="44" name="CustomShape 3"/>
          <p:cNvSpPr/>
          <p:nvPr/>
        </p:nvSpPr>
        <p:spPr>
          <a:xfrm>
            <a:off x="5695560" y="2679480"/>
            <a:ext cx="704880" cy="36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noFill/>
          </a:ln>
          <a:effectLst>
            <a:outerShdw algn="ctr" blurRad="127000" dir="2700000" dist="37674">
              <a:srgbClr val="000000">
                <a:alpha val="45000"/>
              </a:srgbClr>
            </a:outerShdw>
          </a:effectLst>
          <a:scene3d>
            <a:camera fov="2700000" prst="perspectiveFront">
              <a:rot lat="20376000" lon="1938000" rev="20112001"/>
            </a:camera>
            <a:lightRig dir="t" rig="soft">
              <a:rot lat="0" lon="0" rev="0"/>
            </a:lightRig>
          </a:scene3d>
          <a:sp3d prstMaterial="translucentPowder">
            <a:bevelT prst="softRound" w="203200" h="50800"/>
          </a:sp3d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/>
        </p:style>
      </p:sp>
      <p:sp>
        <p:nvSpPr>
          <p:cNvPr id="45" name="CustomShape 4"/>
          <p:cNvSpPr/>
          <p:nvPr/>
        </p:nvSpPr>
        <p:spPr>
          <a:xfrm>
            <a:off x="1635120" y="6099840"/>
            <a:ext cx="4060080" cy="5436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algn="ctr" blurRad="44450" dir="5400000" dist="28080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dir="t" rig="balanced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endParaRPr b="0" lang="ru-RU" sz="1800" spc="-1" strike="noStrike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b="0" lang="ru-RU" sz="1100" spc="-1" strike="noStrike">
                <a:solidFill>
                  <a:srgbClr val="000000"/>
                </a:solidFill>
                <a:latin typeface="Calibri"/>
                <a:ea typeface="Tahoma"/>
              </a:rPr>
              <a:t> </a:t>
            </a:r>
            <a:r>
              <a:rPr b="0" lang="ru-RU" sz="1100" spc="-1" strike="noStrike">
                <a:solidFill>
                  <a:srgbClr val="000000"/>
                </a:solidFill>
                <a:latin typeface="Calibri"/>
                <a:ea typeface="Tahoma"/>
              </a:rPr>
              <a:t>ежемесячно </a:t>
            </a:r>
            <a:r>
              <a:rPr b="1" lang="ru-RU" sz="1100" spc="-1" strike="noStrike">
                <a:solidFill>
                  <a:srgbClr val="000000"/>
                </a:solidFill>
                <a:latin typeface="Calibri"/>
                <a:ea typeface="Tahoma"/>
              </a:rPr>
              <a:t>16 413 руб</a:t>
            </a:r>
            <a:r>
              <a:rPr b="0" lang="ru-RU" sz="1100" spc="-1" strike="noStrike">
                <a:solidFill>
                  <a:srgbClr val="000000"/>
                </a:solidFill>
                <a:latin typeface="Calibri"/>
                <a:ea typeface="Tahoma"/>
              </a:rPr>
              <a:t>., но не более 6 месяцев</a:t>
            </a:r>
            <a:endParaRPr b="0" lang="ru-RU" sz="1100" spc="-1" strike="noStrike">
              <a:latin typeface="Arial"/>
            </a:endParaRPr>
          </a:p>
        </p:txBody>
      </p:sp>
      <p:sp>
        <p:nvSpPr>
          <p:cNvPr id="46" name="CustomShape 5"/>
          <p:cNvSpPr/>
          <p:nvPr/>
        </p:nvSpPr>
        <p:spPr>
          <a:xfrm>
            <a:off x="7357320" y="2044800"/>
            <a:ext cx="4747680" cy="330768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algn="ctr" blurRad="44450" dir="5400000" dist="28080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dir="t" rig="balanced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r>
              <a:rPr b="0" lang="ru-RU" sz="1100" spc="-1" strike="noStrike">
                <a:solidFill>
                  <a:srgbClr val="000000"/>
                </a:solidFill>
                <a:latin typeface="Calibri"/>
              </a:rPr>
              <a:t>1. Заявление;</a:t>
            </a:r>
            <a:endParaRPr b="0" lang="ru-RU" sz="1100" spc="-1" strike="noStrike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b="0" lang="ru-RU" sz="1100" spc="-1" strike="noStrike">
                <a:solidFill>
                  <a:srgbClr val="000000"/>
                </a:solidFill>
                <a:latin typeface="Calibri"/>
              </a:rPr>
              <a:t>2. Паспорт гражданина РФ (временное удостоверение личности гражданина РФ).</a:t>
            </a:r>
            <a:endParaRPr b="0" lang="ru-RU" sz="1100" spc="-1" strike="noStrike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b="0" lang="ru-RU" sz="1100" spc="-1" strike="noStrike">
                <a:solidFill>
                  <a:srgbClr val="000000"/>
                </a:solidFill>
                <a:latin typeface="Calibri"/>
              </a:rPr>
              <a:t>В случае обращения малоимущей семьи - паспорт гражданина Российской Федерации (временное удостоверение личности гражданина Российской Федерации) каждого члена семьи заявителя;</a:t>
            </a:r>
            <a:endParaRPr b="0" lang="ru-RU" sz="1100" spc="-1" strike="noStrike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b="0" lang="ru-RU" sz="1100" spc="-1" strike="noStrike">
                <a:solidFill>
                  <a:srgbClr val="000000"/>
                </a:solidFill>
                <a:latin typeface="Calibri"/>
              </a:rPr>
              <a:t>3. Документы, подтверждающие доходы заявителя и каждого члена его семьи за три последних месяца</a:t>
            </a:r>
            <a:r>
              <a:rPr b="1" lang="ru-RU" sz="1100" spc="-1" strike="noStrike">
                <a:solidFill>
                  <a:srgbClr val="000000"/>
                </a:solidFill>
                <a:latin typeface="Calibri"/>
              </a:rPr>
              <a:t>,</a:t>
            </a:r>
            <a:r>
              <a:rPr b="0" lang="ru-RU" sz="1100" spc="-1" strike="noStrike">
                <a:solidFill>
                  <a:srgbClr val="000000"/>
                </a:solidFill>
                <a:latin typeface="Calibri"/>
              </a:rPr>
              <a:t> предшествующих месяцу обращения, в соответствии с видами доходов, утвержденных постановлением Правительства Российской Федерации № 512; </a:t>
            </a:r>
            <a:endParaRPr b="0" lang="ru-RU" sz="1100" spc="-1" strike="noStrike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b="0" lang="ru-RU" sz="1100" spc="-1" strike="noStrike">
                <a:solidFill>
                  <a:srgbClr val="000000"/>
                </a:solidFill>
                <a:latin typeface="Calibri"/>
              </a:rPr>
              <a:t>4. Согласие на обработку персональных данных несовершеннолетних лиц, зарегистрированных совместно с заявителем;</a:t>
            </a:r>
            <a:endParaRPr b="0" lang="ru-RU" sz="1100" spc="-1" strike="noStrike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b="0" lang="ru-RU" sz="1100" spc="-1" strike="noStrike">
                <a:solidFill>
                  <a:srgbClr val="000000"/>
                </a:solidFill>
                <a:latin typeface="Calibri"/>
              </a:rPr>
              <a:t>5. Свидетельство о рождении ребенка (детей) (в случае обращения малоимущей семьи, имеющей несовершеннолетних детей и регистрации записи акта о рождении ребенка за пределами Российской Федерации);</a:t>
            </a:r>
            <a:endParaRPr b="0" lang="ru-RU" sz="1100" spc="-1" strike="noStrike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b="0" lang="ru-RU" sz="1100" spc="-1" strike="noStrike">
                <a:solidFill>
                  <a:srgbClr val="000000"/>
                </a:solidFill>
                <a:latin typeface="Calibri"/>
              </a:rPr>
              <a:t>6. Документы, подтверждающие обстоятельства, свидетельствующие о нахождении заявителя в ТЖС, указанной в п.5  Перечня</a:t>
            </a:r>
            <a:endParaRPr b="0" lang="ru-RU" sz="1100" spc="-1" strike="noStrike">
              <a:latin typeface="Arial"/>
            </a:endParaRPr>
          </a:p>
        </p:txBody>
      </p:sp>
      <p:sp>
        <p:nvSpPr>
          <p:cNvPr id="47" name="CustomShape 6"/>
          <p:cNvSpPr/>
          <p:nvPr/>
        </p:nvSpPr>
        <p:spPr>
          <a:xfrm>
            <a:off x="1459800" y="4353840"/>
            <a:ext cx="4319280" cy="1627200"/>
          </a:xfrm>
          <a:prstGeom prst="roundRect">
            <a:avLst>
              <a:gd name="adj" fmla="val 33314"/>
            </a:avLst>
          </a:prstGeom>
          <a:ln>
            <a:noFill/>
          </a:ln>
          <a:effectLst>
            <a:outerShdw algn="ctr" blurRad="44450" dir="5400000" dist="28080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dir="t" rig="balanced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just">
              <a:lnSpc>
                <a:spcPct val="100000"/>
              </a:lnSpc>
            </a:pPr>
            <a:r>
              <a:rPr b="0" lang="ru-RU" sz="1200" spc="-1" strike="noStrike">
                <a:solidFill>
                  <a:srgbClr val="000000"/>
                </a:solidFill>
                <a:latin typeface="Calibri"/>
              </a:rPr>
              <a:t>приобретение товаров первой необходимости, одежды, обуви, лекарственных препаратов, товаров для ведения личного подсобного хозяйства, прохождение лечения, профилактического медицинского осмотра, в целях стимулирования ведения здорового образа жизни, а также приобретения товаров (услуг) для обеспечения потребности семьи Заявителя в товарах и услугах дошкольного и школьного образования</a:t>
            </a:r>
            <a:endParaRPr b="0" lang="ru-RU" sz="1200" spc="-1" strike="noStrike">
              <a:latin typeface="Arial"/>
            </a:endParaRPr>
          </a:p>
        </p:txBody>
      </p:sp>
      <p:sp>
        <p:nvSpPr>
          <p:cNvPr id="48" name="CustomShape 7"/>
          <p:cNvSpPr/>
          <p:nvPr/>
        </p:nvSpPr>
        <p:spPr>
          <a:xfrm>
            <a:off x="7617240" y="5436000"/>
            <a:ext cx="4412160" cy="13194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algn="ctr" blurRad="44450" dir="5400000" dist="28080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dir="t" rig="balanced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just">
              <a:lnSpc>
                <a:spcPct val="100000"/>
              </a:lnSpc>
            </a:pPr>
            <a:r>
              <a:rPr b="0" lang="ru-RU" sz="1100" spc="-1" strike="noStrike">
                <a:solidFill>
                  <a:srgbClr val="000000"/>
                </a:solidFill>
                <a:latin typeface="Calibri"/>
              </a:rPr>
              <a:t>1. Подать заявление и пакет документов через МФЦ в органы социальной защиты.</a:t>
            </a:r>
            <a:endParaRPr b="0" lang="ru-RU" sz="1100" spc="-1" strike="noStrike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b="0" lang="ru-RU" sz="1100" spc="-1" strike="noStrike">
                <a:solidFill>
                  <a:srgbClr val="000000"/>
                </a:solidFill>
                <a:latin typeface="Calibri"/>
              </a:rPr>
              <a:t>2. Разработать совместно с межведомственной комиссией индивидуальную программу  социальной адаптации. </a:t>
            </a:r>
            <a:endParaRPr b="0" lang="ru-RU" sz="1100" spc="-1" strike="noStrike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b="0" lang="ru-RU" sz="1100" spc="-1" strike="noStrike">
                <a:solidFill>
                  <a:srgbClr val="000000"/>
                </a:solidFill>
                <a:latin typeface="Calibri"/>
              </a:rPr>
              <a:t>3. Заключить социальный контракт.</a:t>
            </a:r>
            <a:endParaRPr b="0" lang="ru-RU" sz="1100" spc="-1" strike="noStrike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b="0" lang="ru-RU" sz="1100" spc="-1" strike="noStrike">
                <a:solidFill>
                  <a:srgbClr val="000000"/>
                </a:solidFill>
                <a:latin typeface="Calibri"/>
              </a:rPr>
              <a:t>4. Выполнять мероприятия программы социальной адаптации и обязанности, установленные социальным контрактом.</a:t>
            </a:r>
            <a:endParaRPr b="0" lang="ru-RU" sz="1100" spc="-1" strike="noStrike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b="0" lang="ru-RU" sz="1100" spc="-1" strike="noStrike">
                <a:solidFill>
                  <a:srgbClr val="000000"/>
                </a:solidFill>
                <a:latin typeface="Calibri"/>
              </a:rPr>
              <a:t>5. Предоставлять отчетность и документы.</a:t>
            </a:r>
            <a:endParaRPr b="0" lang="ru-RU" sz="1100" spc="-1" strike="noStrike">
              <a:latin typeface="Arial"/>
            </a:endParaRPr>
          </a:p>
        </p:txBody>
      </p:sp>
      <p:sp>
        <p:nvSpPr>
          <p:cNvPr id="49" name="CustomShape 8"/>
          <p:cNvSpPr/>
          <p:nvPr/>
        </p:nvSpPr>
        <p:spPr>
          <a:xfrm>
            <a:off x="3134880" y="907920"/>
            <a:ext cx="1060200" cy="1040040"/>
          </a:xfrm>
          <a:prstGeom prst="roundRect">
            <a:avLst>
              <a:gd name="adj" fmla="val 16667"/>
            </a:avLst>
          </a:prstGeom>
          <a:solidFill>
            <a:srgbClr val="e1b1a9"/>
          </a:solidFill>
          <a:ln>
            <a:noFill/>
          </a:ln>
          <a:effectLst>
            <a:outerShdw algn="ctr" blurRad="44450" dir="5400000" dist="28080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dir="t" rig="balanced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/>
        </p:style>
        <p:txBody>
          <a:bodyPr anchor="ctr">
            <a:normAutofit/>
          </a:bodyPr>
          <a:p>
            <a:pPr algn="ctr"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r>
              <a:rPr b="0" lang="ru-RU" sz="1200" spc="-1" strike="noStrike">
                <a:solidFill>
                  <a:srgbClr val="000000"/>
                </a:solidFill>
                <a:latin typeface="Tahoma"/>
                <a:ea typeface="Tahoma"/>
              </a:rPr>
              <a:t>Срок действия СК</a:t>
            </a:r>
            <a:endParaRPr b="0" lang="ru-RU" sz="1200" spc="-1" strike="noStrike">
              <a:latin typeface="Arial"/>
            </a:endParaRPr>
          </a:p>
        </p:txBody>
      </p:sp>
      <p:sp>
        <p:nvSpPr>
          <p:cNvPr id="50" name="CustomShape 9"/>
          <p:cNvSpPr/>
          <p:nvPr/>
        </p:nvSpPr>
        <p:spPr>
          <a:xfrm>
            <a:off x="4429080" y="845280"/>
            <a:ext cx="2844000" cy="1136520"/>
          </a:xfrm>
          <a:prstGeom prst="roundRect">
            <a:avLst>
              <a:gd name="adj" fmla="val 16667"/>
            </a:avLst>
          </a:prstGeom>
          <a:solidFill>
            <a:srgbClr val="ccf4e5"/>
          </a:solidFill>
          <a:ln>
            <a:solidFill>
              <a:srgbClr val="d4b08c"/>
            </a:solidFill>
            <a:round/>
          </a:ln>
          <a:effectLst>
            <a:outerShdw algn="ctr" blurRad="44450" dir="5400000" dist="28080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dir="t" rig="balanced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/>
        </p:style>
        <p:txBody>
          <a:bodyPr anchor="ctr">
            <a:noAutofit/>
          </a:bodyPr>
          <a:p>
            <a:pPr marL="228600" indent="-228240" algn="just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1200" spc="-1" strike="noStrike">
                <a:solidFill>
                  <a:srgbClr val="000000"/>
                </a:solidFill>
                <a:latin typeface="Calibri"/>
              </a:rPr>
              <a:t>не более чем на 6 месяцев </a:t>
            </a:r>
            <a:endParaRPr b="0" lang="ru-RU" sz="1200" spc="-1" strike="noStrike">
              <a:latin typeface="Arial"/>
            </a:endParaRPr>
          </a:p>
          <a:p>
            <a:pPr marL="228600" indent="-228240" algn="just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1200" spc="-1" strike="noStrike">
                <a:solidFill>
                  <a:srgbClr val="000000"/>
                </a:solidFill>
                <a:latin typeface="Calibri"/>
              </a:rPr>
              <a:t>может быть продлен, но не более чем на половину срока ранее заключенного СК</a:t>
            </a:r>
            <a:endParaRPr b="0" lang="ru-RU" sz="1200" spc="-1" strike="noStrike">
              <a:latin typeface="Arial"/>
            </a:endParaRPr>
          </a:p>
        </p:txBody>
      </p:sp>
      <p:sp>
        <p:nvSpPr>
          <p:cNvPr id="51" name="CustomShape 10"/>
          <p:cNvSpPr/>
          <p:nvPr/>
        </p:nvSpPr>
        <p:spPr>
          <a:xfrm>
            <a:off x="5931000" y="5436000"/>
            <a:ext cx="1341720" cy="1327320"/>
          </a:xfrm>
          <a:prstGeom prst="roundRect">
            <a:avLst>
              <a:gd name="adj" fmla="val 16667"/>
            </a:avLst>
          </a:prstGeom>
          <a:solidFill>
            <a:srgbClr val="ffcc99"/>
          </a:solidFill>
          <a:ln>
            <a:noFill/>
          </a:ln>
          <a:effectLst>
            <a:outerShdw algn="ctr" blurRad="44450" dir="5400000" dist="28080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dir="t" rig="balanced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endParaRPr b="0" lang="ru-RU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ru-RU" sz="1200" spc="-1" strike="noStrike">
                <a:solidFill>
                  <a:srgbClr val="000000"/>
                </a:solidFill>
                <a:latin typeface="Tahoma"/>
                <a:ea typeface="Tahoma"/>
              </a:rPr>
              <a:t>Действия для граждан</a:t>
            </a:r>
            <a:endParaRPr b="0" lang="ru-RU" sz="1200" spc="-1" strike="noStrike">
              <a:latin typeface="Arial"/>
            </a:endParaRPr>
          </a:p>
        </p:txBody>
      </p:sp>
      <p:sp>
        <p:nvSpPr>
          <p:cNvPr id="52" name="CustomShape 11"/>
          <p:cNvSpPr/>
          <p:nvPr/>
        </p:nvSpPr>
        <p:spPr>
          <a:xfrm>
            <a:off x="5779440" y="2214720"/>
            <a:ext cx="1493640" cy="3058200"/>
          </a:xfrm>
          <a:prstGeom prst="roundRect">
            <a:avLst>
              <a:gd name="adj" fmla="val 16667"/>
            </a:avLst>
          </a:prstGeom>
          <a:solidFill>
            <a:srgbClr val="dce5c1"/>
          </a:solidFill>
          <a:ln>
            <a:noFill/>
          </a:ln>
          <a:effectLst>
            <a:outerShdw algn="ctr" blurRad="44450" dir="5400000" dist="28080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dir="t" rig="balanced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1" lang="ru-RU" sz="1200" spc="-1" strike="noStrike">
                <a:solidFill>
                  <a:srgbClr val="000000"/>
                </a:solidFill>
                <a:latin typeface="Tahoma"/>
                <a:ea typeface="Tahoma"/>
              </a:rPr>
              <a:t>Обязательные документы для назначения ГСП по СК</a:t>
            </a:r>
            <a:endParaRPr b="0" lang="ru-RU" sz="12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ru-RU" sz="1200" spc="-1" strike="noStrike">
              <a:latin typeface="Arial"/>
            </a:endParaRPr>
          </a:p>
        </p:txBody>
      </p:sp>
      <p:sp>
        <p:nvSpPr>
          <p:cNvPr id="53" name="CustomShape 12"/>
          <p:cNvSpPr/>
          <p:nvPr/>
        </p:nvSpPr>
        <p:spPr>
          <a:xfrm>
            <a:off x="1459800" y="2608920"/>
            <a:ext cx="4235400" cy="163548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algn="ctr" blurRad="44450" dir="5400000" dist="28080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dir="t" rig="balanced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marL="171360" indent="-17100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ru-RU" sz="12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ru-RU" sz="1200" spc="-1" strike="noStrike">
                <a:solidFill>
                  <a:srgbClr val="000000"/>
                </a:solidFill>
                <a:latin typeface="Calibri"/>
              </a:rPr>
              <a:t>среднедушевой доход семьи (одиноко проживающего гражданина) ниже величины прожиточного минимума, установленного в Приморском крае (ВПМ определяется по социально-демографическим группам);</a:t>
            </a:r>
            <a:endParaRPr b="0" lang="ru-RU" sz="1200" spc="-1" strike="noStrike">
              <a:latin typeface="Arial"/>
            </a:endParaRPr>
          </a:p>
          <a:p>
            <a:pPr marL="171360" indent="-17100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ru-RU" sz="1200" spc="-1" strike="noStrike">
                <a:solidFill>
                  <a:srgbClr val="000000"/>
                </a:solidFill>
                <a:latin typeface="Calibri"/>
              </a:rPr>
              <a:t>проживание на территории Приморского края;</a:t>
            </a:r>
            <a:endParaRPr b="0" lang="ru-RU" sz="1200" spc="-1" strike="noStrike">
              <a:latin typeface="Arial"/>
            </a:endParaRPr>
          </a:p>
          <a:p>
            <a:pPr marL="171360" indent="-17100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ru-RU" sz="1200" spc="-1" strike="noStrike">
                <a:solidFill>
                  <a:srgbClr val="000000"/>
                </a:solidFill>
                <a:latin typeface="Calibri"/>
              </a:rPr>
              <a:t>наличие обстоятельств, свидетельствующих о нахождении заявителя в ТЖС (одной из </a:t>
            </a:r>
            <a:r>
              <a:rPr b="1" lang="ru-RU" sz="1200" spc="-1" strike="noStrike">
                <a:solidFill>
                  <a:srgbClr val="000000"/>
                </a:solidFill>
                <a:latin typeface="Calibri"/>
              </a:rPr>
              <a:t>5</a:t>
            </a:r>
            <a:r>
              <a:rPr b="0" lang="ru-RU" sz="1200" spc="-1" strike="noStrike">
                <a:solidFill>
                  <a:srgbClr val="000000"/>
                </a:solidFill>
                <a:latin typeface="Calibri"/>
              </a:rPr>
              <a:t> ТЖС, предусмотренных Перечнем)</a:t>
            </a:r>
            <a:endParaRPr b="0" lang="ru-RU" sz="1200" spc="-1" strike="noStrike">
              <a:latin typeface="Arial"/>
            </a:endParaRPr>
          </a:p>
        </p:txBody>
      </p:sp>
      <p:sp>
        <p:nvSpPr>
          <p:cNvPr id="54" name="CustomShape 13"/>
          <p:cNvSpPr/>
          <p:nvPr/>
        </p:nvSpPr>
        <p:spPr>
          <a:xfrm>
            <a:off x="92160" y="2044800"/>
            <a:ext cx="1291680" cy="488520"/>
          </a:xfrm>
          <a:prstGeom prst="roundRect">
            <a:avLst>
              <a:gd name="adj" fmla="val 16667"/>
            </a:avLst>
          </a:prstGeom>
          <a:solidFill>
            <a:schemeClr val="accent2">
              <a:lumMod val="20000"/>
              <a:lumOff val="80000"/>
            </a:schemeClr>
          </a:soli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1" lang="ru-RU" sz="1200" spc="-1" strike="noStrike">
                <a:solidFill>
                  <a:srgbClr val="000000"/>
                </a:solidFill>
                <a:latin typeface="Calibri"/>
              </a:rPr>
              <a:t>Кто может быть участником СК</a:t>
            </a:r>
            <a:endParaRPr b="0" lang="ru-RU" sz="1200" spc="-1" strike="noStrike">
              <a:latin typeface="Arial"/>
            </a:endParaRPr>
          </a:p>
        </p:txBody>
      </p:sp>
      <p:sp>
        <p:nvSpPr>
          <p:cNvPr id="55" name="CustomShape 14"/>
          <p:cNvSpPr/>
          <p:nvPr/>
        </p:nvSpPr>
        <p:spPr>
          <a:xfrm>
            <a:off x="92160" y="2679480"/>
            <a:ext cx="1291680" cy="1414080"/>
          </a:xfrm>
          <a:prstGeom prst="roundRect">
            <a:avLst>
              <a:gd name="adj" fmla="val 16667"/>
            </a:avLst>
          </a:prstGeom>
          <a:solidFill>
            <a:schemeClr val="accent4">
              <a:lumMod val="40000"/>
              <a:lumOff val="60000"/>
            </a:schemeClr>
          </a:soli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1" lang="ru-RU" sz="1200" spc="-1" strike="noStrike">
                <a:solidFill>
                  <a:srgbClr val="000000"/>
                </a:solidFill>
                <a:latin typeface="Calibri"/>
              </a:rPr>
              <a:t>Условия для назначения ГСП по СК</a:t>
            </a:r>
            <a:endParaRPr b="0" lang="ru-RU" sz="1200" spc="-1" strike="noStrike">
              <a:latin typeface="Arial"/>
            </a:endParaRPr>
          </a:p>
        </p:txBody>
      </p:sp>
      <p:sp>
        <p:nvSpPr>
          <p:cNvPr id="56" name="CustomShape 15"/>
          <p:cNvSpPr/>
          <p:nvPr/>
        </p:nvSpPr>
        <p:spPr>
          <a:xfrm>
            <a:off x="92160" y="4244760"/>
            <a:ext cx="1291680" cy="1501200"/>
          </a:xfrm>
          <a:prstGeom prst="roundRect">
            <a:avLst>
              <a:gd name="adj" fmla="val 16667"/>
            </a:avLst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1" lang="ru-RU" sz="1200" spc="-1" strike="noStrike">
                <a:solidFill>
                  <a:srgbClr val="000000"/>
                </a:solidFill>
                <a:latin typeface="Calibri"/>
              </a:rPr>
              <a:t>Условия для получения ГСП по СК</a:t>
            </a:r>
            <a:endParaRPr b="0" lang="ru-RU" sz="1200" spc="-1" strike="noStrike">
              <a:latin typeface="Arial"/>
            </a:endParaRPr>
          </a:p>
        </p:txBody>
      </p:sp>
      <p:sp>
        <p:nvSpPr>
          <p:cNvPr id="57" name="CustomShape 16"/>
          <p:cNvSpPr/>
          <p:nvPr/>
        </p:nvSpPr>
        <p:spPr>
          <a:xfrm>
            <a:off x="92160" y="6095880"/>
            <a:ext cx="1291680" cy="547560"/>
          </a:xfrm>
          <a:prstGeom prst="roundRect">
            <a:avLst>
              <a:gd name="adj" fmla="val 16667"/>
            </a:avLst>
          </a:prstGeom>
          <a:solidFill>
            <a:schemeClr val="accent3">
              <a:lumMod val="20000"/>
              <a:lumOff val="80000"/>
            </a:schemeClr>
          </a:soli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1" lang="ru-RU" sz="1200" spc="-1" strike="noStrike">
                <a:solidFill>
                  <a:srgbClr val="000000"/>
                </a:solidFill>
                <a:latin typeface="Calibri"/>
              </a:rPr>
              <a:t>Размер и период выплаты</a:t>
            </a:r>
            <a:endParaRPr b="0" lang="ru-RU" sz="1200" spc="-1" strike="noStrike">
              <a:latin typeface="Arial"/>
            </a:endParaRPr>
          </a:p>
        </p:txBody>
      </p:sp>
      <p:pic>
        <p:nvPicPr>
          <p:cNvPr id="58" name="Рисунок 21" descr="http://dtsr-shahty.ru/images/dtsr/sockon2.png"/>
          <p:cNvPicPr/>
          <p:nvPr/>
        </p:nvPicPr>
        <p:blipFill>
          <a:blip r:embed="rId1"/>
          <a:stretch/>
        </p:blipFill>
        <p:spPr>
          <a:xfrm>
            <a:off x="99720" y="94320"/>
            <a:ext cx="2324520" cy="528120"/>
          </a:xfrm>
          <a:prstGeom prst="rect">
            <a:avLst/>
          </a:prstGeom>
          <a:ln w="9360">
            <a:noFill/>
          </a:ln>
        </p:spPr>
      </p:pic>
      <p:sp>
        <p:nvSpPr>
          <p:cNvPr id="59" name="CustomShape 17"/>
          <p:cNvSpPr/>
          <p:nvPr/>
        </p:nvSpPr>
        <p:spPr>
          <a:xfrm>
            <a:off x="2554560" y="100080"/>
            <a:ext cx="4802400" cy="729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ru-RU" sz="1400" spc="-1" strike="noStrike">
                <a:solidFill>
                  <a:srgbClr val="000000"/>
                </a:solidFill>
                <a:latin typeface="Calibri"/>
              </a:rPr>
              <a:t>на мероприятие «осуществление </a:t>
            </a:r>
            <a:br/>
            <a:r>
              <a:rPr b="1" lang="ru-RU" sz="1400" spc="-1" strike="noStrike">
                <a:solidFill>
                  <a:srgbClr val="000000"/>
                </a:solidFill>
                <a:latin typeface="Calibri"/>
              </a:rPr>
              <a:t>иных мероприятий, связанных с оказанием помощи в преодолении трудной жизненной ситуации» (далее - ТЖС)</a:t>
            </a:r>
            <a:endParaRPr b="0" lang="ru-RU" sz="1400" spc="-1" strike="noStrike">
              <a:latin typeface="Arial"/>
            </a:endParaRPr>
          </a:p>
        </p:txBody>
      </p:sp>
      <p:sp>
        <p:nvSpPr>
          <p:cNvPr id="60" name="CustomShape 18"/>
          <p:cNvSpPr/>
          <p:nvPr/>
        </p:nvSpPr>
        <p:spPr>
          <a:xfrm>
            <a:off x="1844640" y="907920"/>
            <a:ext cx="1159920" cy="1073520"/>
          </a:xfrm>
          <a:prstGeom prst="roundRect">
            <a:avLst>
              <a:gd name="adj" fmla="val 16667"/>
            </a:avLst>
          </a:prstGeom>
          <a:solidFill>
            <a:schemeClr val="accent1">
              <a:lumMod val="20000"/>
              <a:lumOff val="80000"/>
            </a:schemeClr>
          </a:solidFill>
          <a:ln>
            <a:rou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/>
        </p:style>
        <p:txBody>
          <a:bodyPr anchor="ctr">
            <a:normAutofit/>
          </a:bodyPr>
          <a:p>
            <a:pPr algn="ctr"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r>
              <a:rPr b="0" lang="ru-RU" sz="1200" spc="-1" strike="noStrike">
                <a:solidFill>
                  <a:srgbClr val="000000"/>
                </a:solidFill>
                <a:latin typeface="Tahoma"/>
                <a:ea typeface="Tahoma"/>
              </a:rPr>
              <a:t>Заключить СК по данному направлению можно 1 раз</a:t>
            </a:r>
            <a:endParaRPr b="0" lang="ru-RU" sz="1200" spc="-1" strike="noStrike">
              <a:latin typeface="Arial"/>
            </a:endParaRPr>
          </a:p>
        </p:txBody>
      </p:sp>
      <p:pic>
        <p:nvPicPr>
          <p:cNvPr id="61" name="Picture 4" descr="Отделение помощи женщинам, оказавшимся в трудной жизненной ситуации"/>
          <p:cNvPicPr/>
          <p:nvPr/>
        </p:nvPicPr>
        <p:blipFill>
          <a:blip r:embed="rId2"/>
          <a:stretch/>
        </p:blipFill>
        <p:spPr>
          <a:xfrm>
            <a:off x="92160" y="838800"/>
            <a:ext cx="1685880" cy="114804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414</TotalTime>
  <Application>LibreOffice/6.4.6.2$Linux_X86_64 LibreOffice_project/40$Build-2</Application>
  <Words>380</Words>
  <Paragraphs>34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2020-10-29T02:15:42Z</dcterms:created>
  <dc:creator>Ульзутуева Наталья Евгеньевна</dc:creator>
  <dc:description/>
  <dc:language>ru-RU</dc:language>
  <cp:lastModifiedBy/>
  <cp:lastPrinted>2020-11-02T02:56:51Z</cp:lastPrinted>
  <dcterms:modified xsi:type="dcterms:W3CDTF">2022-04-19T14:06:53Z</dcterms:modified>
  <cp:revision>75</cp:revision>
  <dc:subject/>
  <dc:title>В связи с введением на территории Приморского края режима повышенной готовности на основании постановления Губернатора Приморского края от 18.03.2020 № 21-пг  «О мерах по предотвращению распространения на территории Приморского края новой коронавирусной инфекции (COVID-2019)» продлено беззаявительное предоставление мер социальной поддержки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HiddenSlides">
    <vt:i4>0</vt:i4>
  </property>
  <property fmtid="{D5CDD505-2E9C-101B-9397-08002B2CF9AE}" pid="4" name="HyperlinksChanged">
    <vt:bool>0</vt:bool>
  </property>
  <property fmtid="{D5CDD505-2E9C-101B-9397-08002B2CF9AE}" pid="5" name="LinksUpToDate">
    <vt:bool>0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Произвольный</vt:lpwstr>
  </property>
  <property fmtid="{D5CDD505-2E9C-101B-9397-08002B2CF9AE}" pid="9" name="ScaleCrop">
    <vt:bool>0</vt:bool>
  </property>
  <property fmtid="{D5CDD505-2E9C-101B-9397-08002B2CF9AE}" pid="10" name="ShareDoc">
    <vt:bool>0</vt:bool>
  </property>
  <property fmtid="{D5CDD505-2E9C-101B-9397-08002B2CF9AE}" pid="11" name="Slides">
    <vt:i4>1</vt:i4>
  </property>
</Properties>
</file>