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s/slide47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6.xml" ContentType="application/vnd.openxmlformats-officedocument.presentationml.slide+xml"/>
  <Override PartName="/ppt/slides/_rels/slide4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2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60.xml.rels" ContentType="application/vnd.openxmlformats-package.relationships+xml"/>
  <Override PartName="/ppt/slides/_rels/slide3.xml.rels" ContentType="application/vnd.openxmlformats-package.relationships+xml"/>
  <Override PartName="/ppt/slides/_rels/slide62.xml.rels" ContentType="application/vnd.openxmlformats-package.relationships+xml"/>
  <Override PartName="/ppt/slides/_rels/slide5.xml.rels" ContentType="application/vnd.openxmlformats-package.relationships+xml"/>
  <Override PartName="/ppt/slides/_rels/slide61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9.xml.rels" ContentType="application/vnd.openxmlformats-package.relationships+xml"/>
  <Override PartName="/ppt/slides/_rels/slide33.xml.rels" ContentType="application/vnd.openxmlformats-package.relationships+xml"/>
  <Override PartName="/ppt/slides/_rels/slide36.xml.rels" ContentType="application/vnd.openxmlformats-package.relationships+xml"/>
  <Override PartName="/ppt/slides/_rels/slide20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1.xml.rels" ContentType="application/vnd.openxmlformats-package.relationships+xml"/>
  <Override PartName="/ppt/slides/_rels/slide34.xml.rels" ContentType="application/vnd.openxmlformats-package.relationships+xml"/>
  <Override PartName="/ppt/slides/_rels/slide48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35.xml.rels" ContentType="application/vnd.openxmlformats-package.relationships+xml"/>
  <Override PartName="/ppt/slides/_rels/slide25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16.xml.rels" ContentType="application/vnd.openxmlformats-package.relationships+xml"/>
  <Override PartName="/ppt/slides/_rels/slide46.xml.rels" ContentType="application/vnd.openxmlformats-package.relationships+xml"/>
  <Override PartName="/ppt/slides/_rels/slide15.xml.rels" ContentType="application/vnd.openxmlformats-package.relationships+xml"/>
  <Override PartName="/ppt/slides/_rels/slide44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_rels/slide53.xml.rels" ContentType="application/vnd.openxmlformats-package.relationships+xml"/>
  <Override PartName="/ppt/slides/_rels/slide41.xml.rels" ContentType="application/vnd.openxmlformats-package.relationships+xml"/>
  <Override PartName="/ppt/slides/_rels/slide57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8.xml.rels" ContentType="application/vnd.openxmlformats-package.relationships+xml"/>
  <Override PartName="/ppt/slides/_rels/slide55.xml.rels" ContentType="application/vnd.openxmlformats-package.relationships+xml"/>
  <Override PartName="/ppt/slides/_rels/slide43.xml.rels" ContentType="application/vnd.openxmlformats-package.relationships+xml"/>
  <Override PartName="/ppt/slides/_rels/slide59.xml.rels" ContentType="application/vnd.openxmlformats-package.relationships+xml"/>
  <Override PartName="/ppt/slides/_rels/slide56.xml.rels" ContentType="application/vnd.openxmlformats-package.relationships+xml"/>
  <Override PartName="/ppt/slides/_rels/slide40.xml.rels" ContentType="application/vnd.openxmlformats-package.relationships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44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54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4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_rels/presentation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14.jpeg" ContentType="image/jpeg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png" ContentType="image/png"/>
  <Override PartName="/ppt/media/image17.png" ContentType="image/png"/>
  <Override PartName="/ppt/media/image5.png" ContentType="image/png"/>
  <Override PartName="/ppt/media/image18.png" ContentType="image/png"/>
  <Override PartName="/ppt/media/image6.png" ContentType="image/png"/>
  <Override PartName="/ppt/media/image19.png" ContentType="image/png"/>
  <Override PartName="/ppt/media/image7.png" ContentType="image/png"/>
  <Override PartName="/ppt/media/image22.png" ContentType="image/png"/>
  <Override PartName="/ppt/media/image21.png" ContentType="image/png"/>
  <Override PartName="/ppt/media/image4.png" ContentType="image/png"/>
  <Override PartName="/ppt/media/image16.png" ContentType="image/png"/>
  <Override PartName="/ppt/media/image3.png" ContentType="image/png"/>
  <Override PartName="/ppt/media/image15.png" ContentType="image/png"/>
  <Override PartName="/ppt/media/image20.jpeg" ContentType="image/jpeg"/>
  <Override PartName="/ppt/media/image1.png" ContentType="image/png"/>
  <Override PartName="/ppt/media/image13.png" ContentType="image/png"/>
  <Override PartName="/ppt/media/image2.png" ContentType="image/pn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</p:sldIdLst>
  <p:sldSz cx="10693400" cy="75628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F5DFA5-FDC2-44A0-8F70-514A26A1C06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91FA80-9CB6-406D-A941-BCEC97D4E9F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3DB6173-E3AD-458A-B06D-029C1A3DBF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03A21F-CADE-4FC4-8A29-68A695E41CF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41DFAB2-80E0-41CF-A3C3-52A2B5D66BC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F6D72B3-E52B-4F00-944B-13124BEF44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56E7A31-ADFC-4893-BDE3-EE2E7E5502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F9E9FF-3901-4752-8A03-3D78CBA3C45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2ED0B6-5130-4805-AEE2-12CBE01AE8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7F137F8-5376-4176-AA60-E6DBB8A4D31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DA77AEB-59C2-4542-A86D-152160C693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C2C9150-9246-4CA3-A2C4-5343406ACD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5E41B9C-E078-4E76-8300-DE2E44FE380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13BE431-E49C-46FF-8F4C-0A11F04F05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4A432AE-CDAF-470F-9233-23058F0C22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53037F-EBF5-435C-AA5F-43F4E9BA09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93240EC-E856-4296-802A-601B83F09EB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F4D9551-D25E-417B-872B-E5F25F04E7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2B0A47B-A0CB-4D1B-8305-B9A9A753AA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C4D7C00-FC22-429F-AD06-CB38586C15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C20A620-491F-4294-8D8B-1B5090DE94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A9B799E-9C00-4E32-8D3A-0FFEB1ACF1A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245B2A-89D5-4623-B660-D9B11E7229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762BC8-F269-4DFF-AC8D-03DEE34A60A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7FB66CC-42EE-41F9-BB2A-3376682CB9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C52D160-8121-4852-B66C-79AACCB576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F291712-B9FB-42B2-BD85-246E1BD409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098A465-795D-4420-87B4-11DDF0E10E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28BCDAD-16E6-47D7-B4B6-5BDD99F627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78828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7042320" y="176940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3460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78828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7042320" y="4060440"/>
            <a:ext cx="3098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3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7DD723E9-715F-4782-9A2E-4D8B76BC08A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80C529-BFF7-4B89-9327-D36FE798CB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28C926-431C-467D-BDC0-4E6BF5239BC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534600" y="301680"/>
            <a:ext cx="9623520" cy="58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AC79953-E093-4DE5-8F33-130D1D60B47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8DC8631-050D-43BA-8C3C-34142E2D5F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465880" y="406044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01D9CD-705F-418E-A5BF-481A3D24B4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3460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465880" y="1769400"/>
            <a:ext cx="469620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34600" y="4060440"/>
            <a:ext cx="9623520" cy="209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B6A50E-2C2E-402E-AD0A-39BA38DB29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bg object 16" hidden="1"/>
          <p:cNvSpPr/>
          <p:nvPr/>
        </p:nvSpPr>
        <p:spPr>
          <a:xfrm>
            <a:off x="4680" y="443880"/>
            <a:ext cx="10686960" cy="70920"/>
          </a:xfrm>
          <a:custGeom>
            <a:avLst/>
            <a:gdLst>
              <a:gd name="textAreaLeft" fmla="*/ 0 w 10686960"/>
              <a:gd name="textAreaRight" fmla="*/ 10687680 w 106869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7685" h="71754">
                <a:moveTo>
                  <a:pt x="10687342" y="0"/>
                </a:moveTo>
                <a:lnTo>
                  <a:pt x="0" y="0"/>
                </a:lnTo>
                <a:lnTo>
                  <a:pt x="0" y="71475"/>
                </a:lnTo>
                <a:lnTo>
                  <a:pt x="10687342" y="71475"/>
                </a:lnTo>
                <a:lnTo>
                  <a:pt x="1068734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" name="bg object 17" hidden="1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5991"/>
                </a:lnTo>
                <a:lnTo>
                  <a:pt x="10689336" y="35991"/>
                </a:lnTo>
                <a:lnTo>
                  <a:pt x="10689336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" name="bg object 18" hidden="1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ftr" idx="1"/>
          </p:nvPr>
        </p:nvSpPr>
        <p:spPr>
          <a:xfrm>
            <a:off x="839520" y="7237800"/>
            <a:ext cx="69840" cy="12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&lt;нижний колонтитул&gt;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2"/>
          </p:nvPr>
        </p:nvSpPr>
        <p:spPr>
          <a:xfrm>
            <a:off x="731160" y="7225200"/>
            <a:ext cx="286920" cy="14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49E06C66-D150-4D2B-873C-AEC61249A365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dt" idx="3"/>
          </p:nvPr>
        </p:nvSpPr>
        <p:spPr>
          <a:xfrm>
            <a:off x="534600" y="703332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g object 16" hidden="1"/>
          <p:cNvSpPr/>
          <p:nvPr/>
        </p:nvSpPr>
        <p:spPr>
          <a:xfrm>
            <a:off x="4680" y="443880"/>
            <a:ext cx="10686960" cy="70920"/>
          </a:xfrm>
          <a:custGeom>
            <a:avLst/>
            <a:gdLst>
              <a:gd name="textAreaLeft" fmla="*/ 0 w 10686960"/>
              <a:gd name="textAreaRight" fmla="*/ 10687680 w 106869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7685" h="71754">
                <a:moveTo>
                  <a:pt x="10687342" y="0"/>
                </a:moveTo>
                <a:lnTo>
                  <a:pt x="0" y="0"/>
                </a:lnTo>
                <a:lnTo>
                  <a:pt x="0" y="71475"/>
                </a:lnTo>
                <a:lnTo>
                  <a:pt x="10687342" y="71475"/>
                </a:lnTo>
                <a:lnTo>
                  <a:pt x="1068734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5" name="bg object 17" hidden="1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5991"/>
                </a:lnTo>
                <a:lnTo>
                  <a:pt x="10689336" y="35991"/>
                </a:lnTo>
                <a:lnTo>
                  <a:pt x="10689336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" name="bg object 18" hidden="1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ftr" idx="4"/>
          </p:nvPr>
        </p:nvSpPr>
        <p:spPr>
          <a:xfrm>
            <a:off x="839520" y="7237800"/>
            <a:ext cx="69840" cy="12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&lt;нижний колонтитул&gt;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ldNum" idx="5"/>
          </p:nvPr>
        </p:nvSpPr>
        <p:spPr>
          <a:xfrm>
            <a:off x="731160" y="7225200"/>
            <a:ext cx="286920" cy="14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DF0A061E-6E12-46A0-B3D9-67E532BB89E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6"/>
          </p:nvPr>
        </p:nvSpPr>
        <p:spPr>
          <a:xfrm>
            <a:off x="534600" y="703332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bg object 16" hidden="1"/>
          <p:cNvSpPr/>
          <p:nvPr/>
        </p:nvSpPr>
        <p:spPr>
          <a:xfrm>
            <a:off x="4680" y="443880"/>
            <a:ext cx="10686960" cy="70920"/>
          </a:xfrm>
          <a:custGeom>
            <a:avLst/>
            <a:gdLst>
              <a:gd name="textAreaLeft" fmla="*/ 0 w 10686960"/>
              <a:gd name="textAreaRight" fmla="*/ 10687680 w 106869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7685" h="71754">
                <a:moveTo>
                  <a:pt x="10687342" y="0"/>
                </a:moveTo>
                <a:lnTo>
                  <a:pt x="0" y="0"/>
                </a:lnTo>
                <a:lnTo>
                  <a:pt x="0" y="71475"/>
                </a:lnTo>
                <a:lnTo>
                  <a:pt x="10687342" y="71475"/>
                </a:lnTo>
                <a:lnTo>
                  <a:pt x="1068734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9" name="bg object 17" hidden="1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5991"/>
                </a:lnTo>
                <a:lnTo>
                  <a:pt x="10689336" y="35991"/>
                </a:lnTo>
                <a:lnTo>
                  <a:pt x="10689336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0" name="bg object 18" hidden="1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91" name="PlaceHolder 1"/>
          <p:cNvSpPr>
            <a:spLocks noGrp="1"/>
          </p:cNvSpPr>
          <p:nvPr>
            <p:ph type="ftr" idx="7"/>
          </p:nvPr>
        </p:nvSpPr>
        <p:spPr>
          <a:xfrm>
            <a:off x="839520" y="7237800"/>
            <a:ext cx="69840" cy="12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&lt;нижний колонтитул&gt;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ldNum" idx="8"/>
          </p:nvPr>
        </p:nvSpPr>
        <p:spPr>
          <a:xfrm>
            <a:off x="731160" y="7225200"/>
            <a:ext cx="286920" cy="14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1E23AF0C-AD01-4675-ACC5-25706271B84F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dt" idx="9"/>
          </p:nvPr>
        </p:nvSpPr>
        <p:spPr>
          <a:xfrm>
            <a:off x="534600" y="7033320"/>
            <a:ext cx="2458800" cy="3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534600" y="301680"/>
            <a:ext cx="9623520" cy="1262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34600" y="1769400"/>
            <a:ext cx="962352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jpeg"/><Relationship Id="rId9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4.png"/><Relationship Id="rId4" Type="http://schemas.openxmlformats.org/officeDocument/2006/relationships/image" Target="../media/image4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12.png"/><Relationship Id="rId4" Type="http://schemas.openxmlformats.org/officeDocument/2006/relationships/image" Target="../media/image12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5.png"/><Relationship Id="rId6" Type="http://schemas.openxmlformats.org/officeDocument/2006/relationships/image" Target="../media/image5.png"/><Relationship Id="rId7" Type="http://schemas.openxmlformats.org/officeDocument/2006/relationships/image" Target="../media/image5.png"/><Relationship Id="rId8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hyperlink" Target="http://www.takzdorovo.ru/" TargetMode="External"/><Relationship Id="rId4" Type="http://schemas.openxmlformats.org/officeDocument/2006/relationships/hyperlink" Target="http://www.who.int/ru/news-room/fact-sheets/detail/healthy-diet" TargetMode="External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802080" y="2344320"/>
            <a:ext cx="9088560" cy="18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d2232a"/>
                </a:solidFill>
                <a:latin typeface="Arial"/>
              </a:rPr>
              <a:t>Лучшие практики корпоративных программ «Укрепление здоровья на рабочем месте»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1604160" y="5686560"/>
            <a:ext cx="7484760" cy="52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Региональный центр общественного здоровья и медицинской профилактики Приморского края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object 2"/>
          <p:cNvGrpSpPr/>
          <p:nvPr/>
        </p:nvGrpSpPr>
        <p:grpSpPr>
          <a:xfrm>
            <a:off x="0" y="2808000"/>
            <a:ext cx="10151640" cy="4582080"/>
            <a:chOff x="0" y="2808000"/>
            <a:chExt cx="10151640" cy="4582080"/>
          </a:xfrm>
        </p:grpSpPr>
        <p:pic>
          <p:nvPicPr>
            <p:cNvPr id="24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4" name="object 4" descr=""/>
            <p:cNvPicPr/>
            <p:nvPr/>
          </p:nvPicPr>
          <p:blipFill>
            <a:blip r:embed="rId2"/>
            <a:stretch/>
          </p:blipFill>
          <p:spPr>
            <a:xfrm>
              <a:off x="810000" y="7260480"/>
              <a:ext cx="13464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5" name="object 5"/>
            <p:cNvSpPr/>
            <p:nvPr/>
          </p:nvSpPr>
          <p:spPr>
            <a:xfrm>
              <a:off x="1472400" y="4021560"/>
              <a:ext cx="8679240" cy="289440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2894400"/>
                <a:gd name="textAreaBottom" fmla="*/ 2895120 h 2894400"/>
              </a:gdLst>
              <a:ahLst/>
              <a:rect l="textAreaLeft" t="textAreaTop" r="textAreaRight" b="textAreaBottom"/>
              <a:pathLst>
                <a:path w="8679815" h="2894965">
                  <a:moveTo>
                    <a:pt x="8679472" y="2589720"/>
                  </a:moveTo>
                  <a:lnTo>
                    <a:pt x="8677097" y="2501620"/>
                  </a:lnTo>
                  <a:lnTo>
                    <a:pt x="8660422" y="2456370"/>
                  </a:lnTo>
                  <a:lnTo>
                    <a:pt x="8615185" y="2439708"/>
                  </a:lnTo>
                  <a:lnTo>
                    <a:pt x="8527072" y="2437320"/>
                  </a:lnTo>
                  <a:lnTo>
                    <a:pt x="152400" y="2437320"/>
                  </a:lnTo>
                  <a:lnTo>
                    <a:pt x="64300" y="2439708"/>
                  </a:lnTo>
                  <a:lnTo>
                    <a:pt x="19050" y="2456370"/>
                  </a:lnTo>
                  <a:lnTo>
                    <a:pt x="2387" y="2501620"/>
                  </a:lnTo>
                  <a:lnTo>
                    <a:pt x="0" y="2589720"/>
                  </a:lnTo>
                  <a:lnTo>
                    <a:pt x="0" y="2742222"/>
                  </a:lnTo>
                  <a:lnTo>
                    <a:pt x="2387" y="2830334"/>
                  </a:lnTo>
                  <a:lnTo>
                    <a:pt x="19050" y="2875572"/>
                  </a:lnTo>
                  <a:lnTo>
                    <a:pt x="64300" y="2892247"/>
                  </a:lnTo>
                  <a:lnTo>
                    <a:pt x="152400" y="2894622"/>
                  </a:lnTo>
                  <a:lnTo>
                    <a:pt x="8527072" y="2894622"/>
                  </a:lnTo>
                  <a:lnTo>
                    <a:pt x="8615185" y="2892247"/>
                  </a:lnTo>
                  <a:lnTo>
                    <a:pt x="8660422" y="2875572"/>
                  </a:lnTo>
                  <a:lnTo>
                    <a:pt x="8677097" y="2830334"/>
                  </a:lnTo>
                  <a:lnTo>
                    <a:pt x="8679472" y="2742222"/>
                  </a:lnTo>
                  <a:lnTo>
                    <a:pt x="8679472" y="2589720"/>
                  </a:lnTo>
                  <a:close/>
                </a:path>
                <a:path w="8679815" h="2894965">
                  <a:moveTo>
                    <a:pt x="8679472" y="1848726"/>
                  </a:moveTo>
                  <a:lnTo>
                    <a:pt x="8677097" y="1760613"/>
                  </a:lnTo>
                  <a:lnTo>
                    <a:pt x="8660422" y="1715376"/>
                  </a:lnTo>
                  <a:lnTo>
                    <a:pt x="8615185" y="1698701"/>
                  </a:lnTo>
                  <a:lnTo>
                    <a:pt x="8527072" y="1696326"/>
                  </a:lnTo>
                  <a:lnTo>
                    <a:pt x="152400" y="1696326"/>
                  </a:lnTo>
                  <a:lnTo>
                    <a:pt x="64300" y="1698701"/>
                  </a:lnTo>
                  <a:lnTo>
                    <a:pt x="19050" y="1715376"/>
                  </a:lnTo>
                  <a:lnTo>
                    <a:pt x="2387" y="1760613"/>
                  </a:lnTo>
                  <a:lnTo>
                    <a:pt x="0" y="1848726"/>
                  </a:lnTo>
                  <a:lnTo>
                    <a:pt x="0" y="2001227"/>
                  </a:lnTo>
                  <a:lnTo>
                    <a:pt x="2387" y="2089327"/>
                  </a:lnTo>
                  <a:lnTo>
                    <a:pt x="19050" y="2134578"/>
                  </a:lnTo>
                  <a:lnTo>
                    <a:pt x="64300" y="2151240"/>
                  </a:lnTo>
                  <a:lnTo>
                    <a:pt x="152400" y="2153628"/>
                  </a:lnTo>
                  <a:lnTo>
                    <a:pt x="8527072" y="2153628"/>
                  </a:lnTo>
                  <a:lnTo>
                    <a:pt x="8615185" y="2151240"/>
                  </a:lnTo>
                  <a:lnTo>
                    <a:pt x="8660422" y="2134578"/>
                  </a:lnTo>
                  <a:lnTo>
                    <a:pt x="8677097" y="2089327"/>
                  </a:lnTo>
                  <a:lnTo>
                    <a:pt x="8679472" y="2001227"/>
                  </a:lnTo>
                  <a:lnTo>
                    <a:pt x="8679472" y="1848726"/>
                  </a:lnTo>
                  <a:close/>
                </a:path>
                <a:path w="8679815" h="2894965">
                  <a:moveTo>
                    <a:pt x="8679472" y="1098727"/>
                  </a:moveTo>
                  <a:lnTo>
                    <a:pt x="8677097" y="1010615"/>
                  </a:lnTo>
                  <a:lnTo>
                    <a:pt x="8660422" y="965377"/>
                  </a:lnTo>
                  <a:lnTo>
                    <a:pt x="8615185" y="948702"/>
                  </a:lnTo>
                  <a:lnTo>
                    <a:pt x="8527072" y="946327"/>
                  </a:lnTo>
                  <a:lnTo>
                    <a:pt x="152400" y="946327"/>
                  </a:lnTo>
                  <a:lnTo>
                    <a:pt x="64300" y="948702"/>
                  </a:lnTo>
                  <a:lnTo>
                    <a:pt x="19050" y="965377"/>
                  </a:lnTo>
                  <a:lnTo>
                    <a:pt x="2387" y="1010615"/>
                  </a:lnTo>
                  <a:lnTo>
                    <a:pt x="0" y="1098727"/>
                  </a:lnTo>
                  <a:lnTo>
                    <a:pt x="0" y="1251229"/>
                  </a:lnTo>
                  <a:lnTo>
                    <a:pt x="2387" y="1339329"/>
                  </a:lnTo>
                  <a:lnTo>
                    <a:pt x="19050" y="1384579"/>
                  </a:lnTo>
                  <a:lnTo>
                    <a:pt x="64300" y="1401241"/>
                  </a:lnTo>
                  <a:lnTo>
                    <a:pt x="152400" y="1403629"/>
                  </a:lnTo>
                  <a:lnTo>
                    <a:pt x="8527072" y="1403629"/>
                  </a:lnTo>
                  <a:lnTo>
                    <a:pt x="8615185" y="1401241"/>
                  </a:lnTo>
                  <a:lnTo>
                    <a:pt x="8660422" y="1384579"/>
                  </a:lnTo>
                  <a:lnTo>
                    <a:pt x="8677097" y="1339329"/>
                  </a:lnTo>
                  <a:lnTo>
                    <a:pt x="8679472" y="1251229"/>
                  </a:lnTo>
                  <a:lnTo>
                    <a:pt x="8679472" y="1098727"/>
                  </a:lnTo>
                  <a:close/>
                </a:path>
                <a:path w="8679815" h="2894965">
                  <a:moveTo>
                    <a:pt x="8679472" y="152400"/>
                  </a:moveTo>
                  <a:lnTo>
                    <a:pt x="8677097" y="64300"/>
                  </a:lnTo>
                  <a:lnTo>
                    <a:pt x="8660422" y="19050"/>
                  </a:lnTo>
                  <a:lnTo>
                    <a:pt x="8615185" y="2387"/>
                  </a:lnTo>
                  <a:lnTo>
                    <a:pt x="8527072" y="0"/>
                  </a:lnTo>
                  <a:lnTo>
                    <a:pt x="152400" y="0"/>
                  </a:lnTo>
                  <a:lnTo>
                    <a:pt x="64300" y="2387"/>
                  </a:lnTo>
                  <a:lnTo>
                    <a:pt x="19050" y="19050"/>
                  </a:lnTo>
                  <a:lnTo>
                    <a:pt x="2387" y="64300"/>
                  </a:lnTo>
                  <a:lnTo>
                    <a:pt x="0" y="152400"/>
                  </a:lnTo>
                  <a:lnTo>
                    <a:pt x="0" y="511924"/>
                  </a:lnTo>
                  <a:lnTo>
                    <a:pt x="2387" y="600036"/>
                  </a:lnTo>
                  <a:lnTo>
                    <a:pt x="19050" y="645274"/>
                  </a:lnTo>
                  <a:lnTo>
                    <a:pt x="64300" y="661949"/>
                  </a:lnTo>
                  <a:lnTo>
                    <a:pt x="152400" y="664324"/>
                  </a:lnTo>
                  <a:lnTo>
                    <a:pt x="8527072" y="664324"/>
                  </a:lnTo>
                  <a:lnTo>
                    <a:pt x="8615185" y="661949"/>
                  </a:lnTo>
                  <a:lnTo>
                    <a:pt x="8660422" y="645274"/>
                  </a:lnTo>
                  <a:lnTo>
                    <a:pt x="8677097" y="600036"/>
                  </a:lnTo>
                  <a:lnTo>
                    <a:pt x="8679472" y="511924"/>
                  </a:lnTo>
                  <a:lnTo>
                    <a:pt x="8679472" y="152400"/>
                  </a:lnTo>
                  <a:close/>
                </a:path>
              </a:pathLst>
            </a:custGeom>
            <a:solidFill>
              <a:srgbClr val="ffe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46" name="object 6"/>
            <p:cNvSpPr/>
            <p:nvPr/>
          </p:nvSpPr>
          <p:spPr>
            <a:xfrm>
              <a:off x="1472400" y="2808000"/>
              <a:ext cx="8679240" cy="90288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902880"/>
                <a:gd name="textAreaBottom" fmla="*/ 903600 h 902880"/>
              </a:gdLst>
              <a:ahLst/>
              <a:rect l="textAreaLeft" t="textAreaTop" r="textAreaRight" b="textAreaBottom"/>
              <a:pathLst>
                <a:path w="8679815" h="903604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750798"/>
                  </a:lnTo>
                  <a:lnTo>
                    <a:pt x="2381" y="838904"/>
                  </a:lnTo>
                  <a:lnTo>
                    <a:pt x="19050" y="884148"/>
                  </a:lnTo>
                  <a:lnTo>
                    <a:pt x="64293" y="900817"/>
                  </a:lnTo>
                  <a:lnTo>
                    <a:pt x="152400" y="903198"/>
                  </a:lnTo>
                  <a:lnTo>
                    <a:pt x="8527072" y="903198"/>
                  </a:lnTo>
                  <a:lnTo>
                    <a:pt x="8615178" y="900817"/>
                  </a:lnTo>
                  <a:lnTo>
                    <a:pt x="8660422" y="884148"/>
                  </a:lnTo>
                  <a:lnTo>
                    <a:pt x="8677090" y="838904"/>
                  </a:lnTo>
                  <a:lnTo>
                    <a:pt x="8679472" y="750798"/>
                  </a:lnTo>
                  <a:lnTo>
                    <a:pt x="8679472" y="152400"/>
                  </a:lnTo>
                  <a:lnTo>
                    <a:pt x="8677090" y="64293"/>
                  </a:lnTo>
                  <a:lnTo>
                    <a:pt x="8660422" y="19050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459800" y="584280"/>
            <a:ext cx="773280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ts val="2299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соревнований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между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сотрудниками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2600" indent="0">
              <a:lnSpc>
                <a:spcPts val="2200"/>
              </a:lnSpc>
              <a:spcBef>
                <a:spcPts val="139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или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подразделениями,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проведение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конкурса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рецептов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6" strike="noStrike">
                <a:solidFill>
                  <a:srgbClr val="d2232a"/>
                </a:solidFill>
                <a:latin typeface="Arial"/>
              </a:rPr>
              <a:t>блюд </a:t>
            </a:r>
            <a:r>
              <a:rPr b="1" lang="ru-RU" sz="2000" spc="-54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для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здорового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питания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object 8"/>
          <p:cNvSpPr/>
          <p:nvPr/>
        </p:nvSpPr>
        <p:spPr>
          <a:xfrm>
            <a:off x="1459800" y="1472400"/>
            <a:ext cx="8701200" cy="546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Популяризировать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блюда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рациона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продемонстрировать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опыт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ния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блюд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легких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приготовлении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доступных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ингредиентов.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240" indent="360000" algn="ctr">
              <a:lnSpc>
                <a:spcPct val="100000"/>
              </a:lnSpc>
              <a:spcBef>
                <a:spcPts val="910"/>
              </a:spcBef>
              <a:tabLst>
                <a:tab algn="l" pos="0"/>
              </a:tabLst>
            </a:pP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ОРГАНИЗАТОРЫ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ВЫБИРАЮТ</a:t>
            </a:r>
            <a:r>
              <a:rPr b="1" lang="ru-RU" sz="13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ТЕМУ</a:t>
            </a:r>
            <a:r>
              <a:rPr b="1" lang="ru-RU" sz="13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КОНКУРСА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1" lang="ru-RU" sz="13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АКТУАЛЬНОМУ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НАПРАВЛЕНИЮ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2520" indent="360000" algn="ctr">
              <a:lnSpc>
                <a:spcPct val="100000"/>
              </a:lnSpc>
              <a:spcBef>
                <a:spcPts val="544"/>
              </a:spcBef>
              <a:tabLst>
                <a:tab algn="l" pos="0"/>
              </a:tabLst>
            </a:pP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Например,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для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увеличения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потребления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овощей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или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фруктов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–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«Яркость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дня,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или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Здоровый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салат»,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18080" indent="360000" algn="ctr">
              <a:lnSpc>
                <a:spcPct val="100000"/>
              </a:lnSpc>
              <a:tabLst>
                <a:tab algn="l" pos="0"/>
              </a:tabLst>
            </a:pP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стимулирования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ежедневного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завтрака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–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«Вкусный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здоровый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завтрак»,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качестве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предоставления</a:t>
            </a:r>
            <a:r>
              <a:rPr b="0" i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здоровой </a:t>
            </a:r>
            <a:r>
              <a:rPr b="0" i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альтернативы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майонезу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и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кетчупу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–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«Соус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без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соли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и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сахара?! </a:t>
            </a:r>
            <a:r>
              <a:rPr b="0" i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Соус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для</a:t>
            </a:r>
            <a:r>
              <a:rPr b="0" i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здоровья»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и</a:t>
            </a:r>
            <a:r>
              <a:rPr b="0" i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i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т.</a:t>
            </a:r>
            <a:r>
              <a:rPr b="0" i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18080" indent="360000"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18080" indent="360000">
              <a:lnSpc>
                <a:spcPct val="100000"/>
              </a:lnSpc>
              <a:spcBef>
                <a:spcPts val="11"/>
              </a:spcBef>
              <a:tabLst>
                <a:tab algn="l" pos="0"/>
              </a:tabLst>
            </a:pP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  <a:p>
            <a:pPr marL="141120" indent="720" algn="ctr">
              <a:lnSpc>
                <a:spcPts val="1301"/>
              </a:lnSpc>
              <a:tabLst>
                <a:tab algn="l" pos="0"/>
              </a:tabLst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Разрабатывают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словия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участия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в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конкурсе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(предоставить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рецепт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блюда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из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доступных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ингредиентов,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описать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способ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приготовления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блюда,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фото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блюда),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том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числе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участников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знакомят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с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критериями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рацио-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здорового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питания.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Избираются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члены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жюри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конкурса,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от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3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человек.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41120" indent="720"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41120" indent="720">
              <a:lnSpc>
                <a:spcPct val="100000"/>
              </a:lnSpc>
              <a:spcBef>
                <a:spcPts val="45"/>
              </a:spcBef>
              <a:tabLst>
                <a:tab algn="l" pos="0"/>
              </a:tabLst>
            </a:pPr>
            <a:endParaRPr b="0" lang="ru-RU" sz="1750" spc="-1" strike="noStrike">
              <a:solidFill>
                <a:srgbClr val="000000"/>
              </a:solidFill>
              <a:latin typeface="Arial"/>
            </a:endParaRPr>
          </a:p>
          <a:p>
            <a:pPr marL="1629360" indent="720" algn="ctr">
              <a:lnSpc>
                <a:spcPts val="1301"/>
              </a:lnSpc>
              <a:tabLst>
                <a:tab algn="l" pos="0"/>
              </a:tabLst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Участникам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предоставляется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время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подачи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заявки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от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1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до 6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недель.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Поданные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заявки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обрабатываются,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выбираются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блюда-победители.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629360" indent="720"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629360" indent="720">
              <a:lnSpc>
                <a:spcPct val="100000"/>
              </a:lnSpc>
              <a:spcBef>
                <a:spcPts val="26"/>
              </a:spcBef>
              <a:tabLst>
                <a:tab algn="l" pos="0"/>
              </a:tabLst>
            </a:pPr>
            <a:endParaRPr b="0" lang="ru-RU" sz="1550" spc="-1" strike="noStrike">
              <a:solidFill>
                <a:srgbClr val="000000"/>
              </a:solidFill>
              <a:latin typeface="Arial"/>
            </a:endParaRPr>
          </a:p>
          <a:p>
            <a:pPr marL="120600" indent="-1800" algn="ctr">
              <a:lnSpc>
                <a:spcPts val="1301"/>
              </a:lnSpc>
              <a:spcBef>
                <a:spcPts val="6"/>
              </a:spcBef>
              <a:tabLst>
                <a:tab algn="l" pos="0"/>
              </a:tabLst>
            </a:pP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Рецепты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самых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интересных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блюд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размещаются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открытом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доступе (размещение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на сайте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предприятия,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рассылка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почте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–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желающих,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формирование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книги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из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рецептов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или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издание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открыток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рецептами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блюд.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0600" indent="-1800">
              <a:lnSpc>
                <a:spcPct val="100000"/>
              </a:lnSpc>
              <a:tabLst>
                <a:tab algn="l" pos="0"/>
              </a:tabLst>
            </a:pP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0600" indent="-1800">
              <a:lnSpc>
                <a:spcPct val="100000"/>
              </a:lnSpc>
              <a:spcBef>
                <a:spcPts val="11"/>
              </a:spcBef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62520" indent="-1800" algn="ctr">
              <a:lnSpc>
                <a:spcPts val="1301"/>
              </a:lnSpc>
              <a:spcBef>
                <a:spcPts val="6"/>
              </a:spcBef>
              <a:tabLst>
                <a:tab algn="l" pos="0"/>
              </a:tabLst>
            </a:pP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Через 6–12 месяцев целесообразно опросить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сотрудников,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какие рецепты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блюд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конкурса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они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используют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приготовления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домашних условиях,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выбрать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«самое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востребованное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авторское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блюдо».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9" name="object 9"/>
          <p:cNvGrpSpPr/>
          <p:nvPr/>
        </p:nvGrpSpPr>
        <p:grpSpPr>
          <a:xfrm>
            <a:off x="5739840" y="3753000"/>
            <a:ext cx="296640" cy="2697480"/>
            <a:chOff x="5739840" y="3753000"/>
            <a:chExt cx="296640" cy="2697480"/>
          </a:xfrm>
        </p:grpSpPr>
        <p:pic>
          <p:nvPicPr>
            <p:cNvPr id="250" name="object 10" descr=""/>
            <p:cNvPicPr/>
            <p:nvPr/>
          </p:nvPicPr>
          <p:blipFill>
            <a:blip r:embed="rId3"/>
            <a:stretch/>
          </p:blipFill>
          <p:spPr>
            <a:xfrm>
              <a:off x="5739840" y="3753000"/>
              <a:ext cx="296640" cy="25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object 11" descr=""/>
            <p:cNvPicPr/>
            <p:nvPr/>
          </p:nvPicPr>
          <p:blipFill>
            <a:blip r:embed="rId4"/>
            <a:stretch/>
          </p:blipFill>
          <p:spPr>
            <a:xfrm>
              <a:off x="5739840" y="4704120"/>
              <a:ext cx="296640" cy="25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object 12" descr=""/>
            <p:cNvPicPr/>
            <p:nvPr/>
          </p:nvPicPr>
          <p:blipFill>
            <a:blip r:embed="rId5"/>
            <a:stretch/>
          </p:blipFill>
          <p:spPr>
            <a:xfrm>
              <a:off x="5739840" y="5454000"/>
              <a:ext cx="296640" cy="255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object 13" descr=""/>
            <p:cNvPicPr/>
            <p:nvPr/>
          </p:nvPicPr>
          <p:blipFill>
            <a:blip r:embed="rId6"/>
            <a:stretch/>
          </p:blipFill>
          <p:spPr>
            <a:xfrm>
              <a:off x="5739840" y="6194880"/>
              <a:ext cx="296640" cy="255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4" name="PlaceHolder 2"/>
          <p:cNvSpPr>
            <a:spLocks noGrp="1"/>
          </p:cNvSpPr>
          <p:nvPr>
            <p:ph type="ftr" idx="2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2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825501B2-A4F0-4DF9-83E2-F67475EADF55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5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8" name="object 4" descr=""/>
            <p:cNvPicPr/>
            <p:nvPr/>
          </p:nvPicPr>
          <p:blipFill>
            <a:blip r:embed="rId2"/>
            <a:stretch/>
          </p:blipFill>
          <p:spPr>
            <a:xfrm>
              <a:off x="810000" y="7261200"/>
              <a:ext cx="134640" cy="7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59" name="object 5"/>
          <p:cNvSpPr/>
          <p:nvPr/>
        </p:nvSpPr>
        <p:spPr>
          <a:xfrm>
            <a:off x="1459800" y="524880"/>
            <a:ext cx="8702640" cy="36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</a:t>
            </a:r>
            <a:r>
              <a:rPr b="0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структуры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1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PR-служба,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административно-хозяйственная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служ-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ба,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профсоюзный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комитет,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персоналом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технолог предприятия, осуществля-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ющего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организацию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1–6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недель,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проведение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периодическое 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постоянной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основе.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5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присланных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конкурс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заявок.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рецептов,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стали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использовать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домашнем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приготовлении.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1"/>
          <p:cNvSpPr>
            <a:spLocks noGrp="1"/>
          </p:cNvSpPr>
          <p:nvPr>
            <p:ph type="ftr" idx="2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2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E02E7D50-A351-42D4-829C-A2C8241F8FD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6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64" name="object 4" descr=""/>
            <p:cNvPicPr/>
            <p:nvPr/>
          </p:nvPicPr>
          <p:blipFill>
            <a:blip r:embed="rId2"/>
            <a:stretch/>
          </p:blipFill>
          <p:spPr>
            <a:xfrm>
              <a:off x="810000" y="7261200"/>
              <a:ext cx="134640" cy="7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459800" y="602280"/>
            <a:ext cx="73742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ts val="2251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соревнований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между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сотрудниками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2600" indent="0">
              <a:lnSpc>
                <a:spcPts val="2251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или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подразделениями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демонстрацией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личного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примера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ftr" idx="3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sldNum" idx="3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8F23B6E7-8D44-4629-A599-2FC037FE8D3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object 6"/>
          <p:cNvSpPr/>
          <p:nvPr/>
        </p:nvSpPr>
        <p:spPr>
          <a:xfrm>
            <a:off x="1459800" y="1198440"/>
            <a:ext cx="8705880" cy="609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повышения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мотивации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приверженности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рациону 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питания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личном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примере показать 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возможность 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изменений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сторону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оздоровления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пищевых привычек, по- 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следовательность 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данных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решений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достижение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положительного </a:t>
            </a:r>
            <a:r>
              <a:rPr b="1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виде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коррек-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ции</a:t>
            </a:r>
            <a:r>
              <a:rPr b="1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избыточной</a:t>
            </a:r>
            <a:r>
              <a:rPr b="1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массы</a:t>
            </a:r>
            <a:r>
              <a:rPr b="1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тела.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84280" indent="-212040" algn="just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Командой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организаторов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планирование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мероприятия.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3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61200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Формирование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команды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экспертов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(диетолог,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специалист по физической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культуре,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кура-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тор),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согласование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плана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степени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каждого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эксперта,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сезон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начала проведения (целесо-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образно начинать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октября,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после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окончания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отпускного периода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января,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после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обильных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новогодних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застолий).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1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860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Освещение проведения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приглашение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участию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всех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желающих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(при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боль-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шом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заявок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формирование групп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соревновательного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настроения).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6772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Старт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мероприятия.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старте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каждый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участник</a:t>
            </a:r>
            <a:r>
              <a:rPr b="0" lang="ru-RU" sz="1500" spc="-13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посещает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врача-диетолога</a:t>
            </a:r>
            <a:r>
              <a:rPr b="0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пара-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метров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(измерение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массы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роста,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окружности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талии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бедер,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расчет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индекса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Кетле),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казаний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редукции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массы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индивидуальных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рекомендаций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изменению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рациона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6109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возможностей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биоимпедансный анализ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состава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начале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 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динамике).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1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6008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Каждый участник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получает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индивидуальные рекомендации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уровню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спортивным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нагрузкам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специалиста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физкультуре.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778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процессе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редукции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массы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тела,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1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2–3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недели,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участники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оценивают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свое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состояние,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проводят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измерение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параметров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тела,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ведут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дневник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описанием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своих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впечатлений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посещают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специалистов.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70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1" name="object 4" descr=""/>
            <p:cNvPicPr/>
            <p:nvPr/>
          </p:nvPicPr>
          <p:blipFill>
            <a:blip r:embed="rId2"/>
            <a:stretch/>
          </p:blipFill>
          <p:spPr>
            <a:xfrm>
              <a:off x="810000" y="7261560"/>
              <a:ext cx="134640" cy="78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2" name="object 5"/>
          <p:cNvSpPr/>
          <p:nvPr/>
        </p:nvSpPr>
        <p:spPr>
          <a:xfrm>
            <a:off x="1459800" y="631440"/>
            <a:ext cx="8705160" cy="487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buClr>
                <a:srgbClr val="231f20"/>
              </a:buClr>
              <a:buFont typeface="OpenSymbol"/>
              <a:buAutoNum type="arabicPeriod" startAt="8"/>
              <a:tabLst>
                <a:tab algn="l" pos="5842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Дневники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участников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комментарии специалистов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выкладываются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корпоративном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сай-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коммуникациях и доступны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всем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желающим.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окончании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 или по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достижению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желаемого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веса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подводятся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итоги.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 startAt="8"/>
              <a:tabLst>
                <a:tab algn="l" pos="57600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Критерии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снижения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веса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наличие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показаний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этому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определяет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обязательно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специалист-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диетолог,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учетом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медицинских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показаний. Критериями эффективной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редукции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массы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тела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явля-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ется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 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5%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исходной.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  <a:tabLst>
                <a:tab algn="l" pos="57600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структуры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РR-отдел,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административно-хозяйственная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часть,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профсоюзный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комитет,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персоналом,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врач-диетолог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специалист по физиче-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ской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культуре.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12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недель,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практика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постоянно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действующей.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86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вовлеченных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положительной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динамикой.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ftr" idx="3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sldNum" idx="3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FC455B24-3CA4-4A6B-8AE4-5280FFA074EE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7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77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78" name="object 5"/>
          <p:cNvSpPr/>
          <p:nvPr/>
        </p:nvSpPr>
        <p:spPr>
          <a:xfrm>
            <a:off x="1459800" y="578880"/>
            <a:ext cx="8704440" cy="14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12" strike="noStrike">
                <a:solidFill>
                  <a:srgbClr val="ff0000"/>
                </a:solidFill>
                <a:latin typeface="Arial"/>
                <a:ea typeface="DejaVu Sans"/>
              </a:rPr>
              <a:t>ФИЗИЧЕСКАЯ АКТИВНОСТЬ  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>
              <a:lnSpc>
                <a:spcPct val="100000"/>
              </a:lnSpc>
              <a:spcBef>
                <a:spcPts val="694"/>
              </a:spcBef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АКТУАЛЬНОСТЬ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Согласно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данным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Всемирной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 здравоохранения,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отсутствие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ФА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чет-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вертым</a:t>
            </a:r>
            <a:r>
              <a:rPr b="1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значимости</a:t>
            </a:r>
            <a:r>
              <a:rPr b="1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фактором</a:t>
            </a:r>
            <a:r>
              <a:rPr b="1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риска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глобальной</a:t>
            </a:r>
            <a:r>
              <a:rPr b="1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смертности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6%</a:t>
            </a:r>
            <a:r>
              <a:rPr b="1" lang="ru-RU" sz="1500" spc="-1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случаев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смерти</a:t>
            </a:r>
            <a:r>
              <a:rPr b="1" lang="ru-RU" sz="1500" spc="-1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мире)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.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Кроме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того,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оценкам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физическая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инертность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основной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причиной.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object 6"/>
          <p:cNvSpPr/>
          <p:nvPr/>
        </p:nvSpPr>
        <p:spPr>
          <a:xfrm>
            <a:off x="1459800" y="4481640"/>
            <a:ext cx="8701920" cy="275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Известные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полезные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эффекты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ФА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здоровья включают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снижение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риска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сердечно-сосуди-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стых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заболеваний, гипертензии,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диабета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некоторых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форм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рака,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пользу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при комплексном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ведении некоторых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хронических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состояний.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Кроме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того,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она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положительно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влияет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психическое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здоровье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снижает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стрессовые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реакции, тревожность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депрессию,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отсрочивает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наступ-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ление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последствий болезни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Альцгеймера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других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форм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слабоумия.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Наконец, физическая актив-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ность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это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ключевая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детерминанта расхода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энергии,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поэтому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она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имеет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важнейшее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значение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энергетического баланса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сохранения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оптимального веса.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Существует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большое количество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эмпирических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исследований,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доказывающих,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что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результате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внедрения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программ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повышается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физическая активность,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снижается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индекс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массы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тела, улучшаются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показатели здоровья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97" strike="noStrike">
                <a:solidFill>
                  <a:srgbClr val="231f20"/>
                </a:solidFill>
                <a:latin typeface="Arial"/>
                <a:ea typeface="DejaVu Sans"/>
              </a:rPr>
              <a:t>т.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д.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Есть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доказательства,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также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растет удовлетворенность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работы,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увеличивается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производительность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заработная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плата,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снижается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стресс.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object 7" descr=""/>
          <p:cNvPicPr/>
          <p:nvPr/>
        </p:nvPicPr>
        <p:blipFill>
          <a:blip r:embed="rId3"/>
          <a:stretch/>
        </p:blipFill>
        <p:spPr>
          <a:xfrm>
            <a:off x="2926080" y="2013840"/>
            <a:ext cx="5311800" cy="2322000"/>
          </a:xfrm>
          <a:prstGeom prst="rect">
            <a:avLst/>
          </a:prstGeom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ftr" idx="3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ldNum" idx="3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409CB85A-C07E-4B72-877C-B85DA8BEC770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8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85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459800" y="644400"/>
            <a:ext cx="860796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Оценка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уровня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физической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активности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и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тренированности </a:t>
            </a:r>
            <a:r>
              <a:rPr b="1" lang="ru-RU" sz="2000" spc="-54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работников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ftr" idx="3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sldNum" idx="3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0387F858-727E-43BA-8DF7-C0C38429F1B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object 6"/>
          <p:cNvSpPr/>
          <p:nvPr/>
        </p:nvSpPr>
        <p:spPr>
          <a:xfrm>
            <a:off x="1459800" y="1234800"/>
            <a:ext cx="8706960" cy="507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недостаточным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вовлечения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повышению физической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Изучение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тренированности работников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основопо-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лагающим инструментом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исходного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ФА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монитори-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рования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процесса реализации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достижения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цели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повышения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ФА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работников.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 уровня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тренированности 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применя-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ются Глобальный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опросник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(СРАО)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«Ходьба»/тест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«Лестничная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проба»,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проводиться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конце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ФА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и/или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часть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но-мотивационной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кампании.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  <a:tabLst>
                <a:tab algn="l" pos="53208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До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после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реализации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программы, 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рамках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других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ных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физической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91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2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3" name="object 5"/>
          <p:cNvSpPr/>
          <p:nvPr/>
        </p:nvSpPr>
        <p:spPr>
          <a:xfrm>
            <a:off x="1819800" y="572760"/>
            <a:ext cx="6151680" cy="289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участвующих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оценке;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6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низким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уровнем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низким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тренированности.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370"/>
              </a:lnSpc>
              <a:spcBef>
                <a:spcPts val="5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 %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низким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активности;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низким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уровнем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тренированности.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1"/>
          <p:cNvSpPr>
            <a:spLocks noGrp="1"/>
          </p:cNvSpPr>
          <p:nvPr>
            <p:ph type="ftr" idx="3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ldNum" idx="3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3A12F07A-CD47-4F39-A240-DEE4019FB89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9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8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459800" y="626400"/>
            <a:ext cx="634932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</a:t>
            </a:r>
            <a:r>
              <a:rPr b="1" lang="ru-RU" sz="2000" spc="-3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командно-спортивных</a:t>
            </a:r>
            <a:r>
              <a:rPr b="1" lang="ru-RU" sz="2000" spc="-3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мероприятий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ftr" idx="4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sldNum" idx="4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1EC7F47-059B-46DA-B209-E88D68C883E9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object 6"/>
          <p:cNvSpPr/>
          <p:nvPr/>
        </p:nvSpPr>
        <p:spPr>
          <a:xfrm>
            <a:off x="1459800" y="924480"/>
            <a:ext cx="8705160" cy="61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 anchor="t">
            <a:spAutoFit/>
          </a:bodyPr>
          <a:p>
            <a:pPr marL="372240">
              <a:lnSpc>
                <a:spcPct val="100000"/>
              </a:lnSpc>
              <a:spcBef>
                <a:spcPts val="37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Стимулирование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повышению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посредством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стия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командно-спортивных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мероприятиях.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ts val="1599"/>
              </a:lnSpc>
              <a:spcBef>
                <a:spcPts val="2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Данный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проект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физической активности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посредством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предоставления возможности бесплатного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либо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частичной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оплатой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посещения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арендуемых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спортивно-оздоровительных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комплексов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занятий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массовыми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игровыми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видами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спорта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(футбол,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волейбол, баскетбол,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плавание,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тренажерные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залы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путем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разного рода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спортивных состязаний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игровым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командным видам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спорта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индиви- </a:t>
            </a:r>
            <a:r>
              <a:rPr b="0" lang="ru-RU" sz="1500" spc="-40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дуальному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участию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формате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летних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зимних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спартакиад.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ts val="1919"/>
              </a:lnSpc>
              <a:spcBef>
                <a:spcPts val="306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ts val="1579"/>
              </a:lnSpc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ts val="1599"/>
              </a:lnSpc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ts val="1701"/>
              </a:lnSpc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021"/>
              </a:lnSpc>
              <a:spcBef>
                <a:spcPts val="604"/>
              </a:spcBef>
              <a:tabLst>
                <a:tab algn="l" pos="53208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1780"/>
              </a:lnSpc>
              <a:tabLst>
                <a:tab algn="l" pos="53208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Без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ограничений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021"/>
              </a:lnSpc>
              <a:spcBef>
                <a:spcPts val="604"/>
              </a:spcBef>
              <a:tabLst>
                <a:tab algn="l" pos="53208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1780"/>
              </a:lnSpc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021"/>
              </a:lnSpc>
              <a:spcBef>
                <a:spcPts val="326"/>
              </a:spcBef>
              <a:tabLst>
                <a:tab algn="l" pos="53208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1780"/>
              </a:lnSpc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участвующих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командно-спортивных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низким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уровнем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низким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тренированности.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021"/>
              </a:lnSpc>
              <a:spcBef>
                <a:spcPts val="326"/>
              </a:spcBef>
              <a:tabLst>
                <a:tab algn="l" pos="53208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1800"/>
              </a:lnSpc>
              <a:spcBef>
                <a:spcPts val="40"/>
              </a:spcBef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 %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низким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активности;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работников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низким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уровнем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тренированности.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0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05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1459800" y="608400"/>
            <a:ext cx="61448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физкульт-брейков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на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предприятии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ftr" idx="4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sldNum" idx="4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408EE686-D05A-44D4-9735-C699307B0911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object 6"/>
          <p:cNvSpPr/>
          <p:nvPr/>
        </p:nvSpPr>
        <p:spPr>
          <a:xfrm>
            <a:off x="1459800" y="937440"/>
            <a:ext cx="8705160" cy="552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Снятие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напряжения,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стресса,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утомляемости,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производственного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травматизма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рабочего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дня.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Организация такого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рода вмешательства является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одним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индивидуально-групповых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ходов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влияния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работников.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физкульт-брейков используются разработанные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совместно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со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специалистами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области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ФА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профильных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научно-медицинских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учреждений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плексы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физических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упражнений (специальные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десятиминутные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комплексы физических упраж-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нений,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можно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прямо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«Зарядка для офиса», «Офисная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йога»,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«Пилатес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офиса»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учетом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специфики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условий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характера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размещение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наиболее адекватном/подходящем ресурсе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разных категорий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Административное закрепление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физкульт-брейков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одного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рабочего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дня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работников.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Регламент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разрабатывается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учетом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специфики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  <a:tabLst>
                <a:tab algn="l" pos="53208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30"/>
              </a:spcBef>
              <a:tabLst>
                <a:tab algn="l" pos="53208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Без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ограничений.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11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2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3" name="object 5"/>
          <p:cNvSpPr/>
          <p:nvPr/>
        </p:nvSpPr>
        <p:spPr>
          <a:xfrm>
            <a:off x="1819800" y="560880"/>
            <a:ext cx="7672680" cy="34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административное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закрепление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физкульт-брейков;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разработка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регламента;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разработанных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внедренных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комплексов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упражнений;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участвующих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физкульт-брейках.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  <a:tabLst>
                <a:tab algn="l" pos="17208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30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увеличение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участвующих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физкульт-брейках;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число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дней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нетрудоспособности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связи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несчастным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случаем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100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работающих;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число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случаев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производственного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травматизма.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1"/>
          <p:cNvSpPr>
            <a:spLocks noGrp="1"/>
          </p:cNvSpPr>
          <p:nvPr>
            <p:ph type="ftr" idx="4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ldNum" idx="4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A9E3EDF-1705-4E7D-9B1A-70CD7E1917A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135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object 4" descr=""/>
            <p:cNvPicPr/>
            <p:nvPr/>
          </p:nvPicPr>
          <p:blipFill>
            <a:blip r:embed="rId2"/>
            <a:stretch/>
          </p:blipFill>
          <p:spPr>
            <a:xfrm>
              <a:off x="810720" y="7260480"/>
              <a:ext cx="1335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59800" y="644400"/>
            <a:ext cx="86079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52452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1900" spc="-1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</a:rPr>
              <a:t>Реализация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</a:rPr>
              <a:t>плана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</a:rPr>
              <a:t>действий и мероприятий </a:t>
            </a:r>
            <a:r>
              <a:rPr b="1" lang="ru-RU" sz="1900" spc="1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</a:rPr>
              <a:t>корпоративной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</a:rPr>
              <a:t>программы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</a:rPr>
              <a:t>укрепления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</a:rPr>
              <a:t>здоровья работающих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ftr" idx="1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7B4F7ABE-0554-4977-B586-86F40D7DBE4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object 6"/>
          <p:cNvSpPr/>
          <p:nvPr/>
        </p:nvSpPr>
        <p:spPr>
          <a:xfrm>
            <a:off x="1612080" y="1288800"/>
            <a:ext cx="8553240" cy="45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Стратегии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укрепления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 работающих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определяются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це-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лью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включают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стратегии,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направленные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работу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сотрудниками,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стратегии,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направленные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развитие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соответствующей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инфраструктуры.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Стратегии,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работу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поощрение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поддержка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ников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здоровому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образу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жизни.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Предпочтительны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меры,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делают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здоровый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выбор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лег-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ким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предоставляют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помощь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поддерживать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поведенческие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Эти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меры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людей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риском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заболеваний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направлены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факторы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образа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как: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arenR"/>
              <a:tabLst>
                <a:tab algn="l" pos="595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отказ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283"/>
              </a:spcBef>
              <a:buClr>
                <a:srgbClr val="231f20"/>
              </a:buClr>
              <a:buFont typeface="OpenSymbol"/>
              <a:buAutoNum type="arabicParenR"/>
              <a:tabLst>
                <a:tab algn="l" pos="595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здоровое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питание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281"/>
              </a:spcBef>
              <a:buClr>
                <a:srgbClr val="231f20"/>
              </a:buClr>
              <a:buFont typeface="OpenSymbol"/>
              <a:buAutoNum type="arabicParenR"/>
              <a:tabLst>
                <a:tab algn="l" pos="595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активность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OpenSymbol"/>
              <a:buAutoNum type="arabicParenR"/>
              <a:tabLst>
                <a:tab algn="l" pos="595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286"/>
              </a:spcBef>
              <a:buClr>
                <a:srgbClr val="231f20"/>
              </a:buClr>
              <a:buFont typeface="OpenSymbol"/>
              <a:buAutoNum type="arabicParenR"/>
              <a:tabLst>
                <a:tab algn="l" pos="595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социальное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эмоциональное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благополучие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(управление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стрессом).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факторам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риска могут применяться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работодателями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различном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сочетании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потребности,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характера производств, особенностей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трудового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приятия,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выявленных приоритетов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рисков (факторов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риска)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работающих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ресурсного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94360" indent="-222120">
              <a:lnSpc>
                <a:spcPct val="100000"/>
              </a:lnSpc>
              <a:spcBef>
                <a:spcPts val="286"/>
              </a:spcBef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1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18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1459800" y="601200"/>
            <a:ext cx="477072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7" strike="noStrike">
                <a:solidFill>
                  <a:srgbClr val="d2232a"/>
                </a:solidFill>
                <a:latin typeface="Arial"/>
              </a:rPr>
              <a:t>«Неделя</a:t>
            </a:r>
            <a:r>
              <a:rPr b="1" lang="ru-RU" sz="2200" spc="-2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физической</a:t>
            </a:r>
            <a:r>
              <a:rPr b="1" lang="ru-RU" sz="2200" spc="-2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активности»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ftr" idx="4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sldNum" idx="4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85435DDB-C639-4D5E-8430-732CDEF1BDAD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2" name="object 6"/>
          <p:cNvSpPr/>
          <p:nvPr/>
        </p:nvSpPr>
        <p:spPr>
          <a:xfrm>
            <a:off x="1459800" y="956160"/>
            <a:ext cx="8705160" cy="577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информированности 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пользе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мотивации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повышению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рамках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«Недели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активности»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проводятся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информационно-мотивационные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кам-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пании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(тематические рассылки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всем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существующим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каналам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связи, викторины, конкурсы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тивационных плакатов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работники отказываются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пользования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лифтом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пользу ходьбы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лестнице,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проводят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гимнастику 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офисах: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специальные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десятиминутные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комплексы физиче-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ских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упражнений,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можно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проводить</a:t>
            </a:r>
            <a:r>
              <a:rPr b="0" lang="ru-RU" sz="1500" spc="15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прямо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</a:t>
            </a:r>
            <a:r>
              <a:rPr b="0" lang="ru-RU" sz="1500" spc="15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«Зарядка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офиса»,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«Офисная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йога», «Пилатес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офиса».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работники участвуют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спартакиадах,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турнирах,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конкурсах,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велопробегах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Вовлекаются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соответствующие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только работ-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ники, но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члены их семей,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клиенты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партнеры,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подшефные организации.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«Неделя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активности»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завершается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«Лестничными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пробами»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подъемом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пешком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несколько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этажей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последующим контролем одышки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пульса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тестом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«Ходьба»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целью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тре-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нированности.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итогам «Недели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физической активности»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выбирается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самый активный филиал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самый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тренированный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сотрудник, победители получают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призы: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офисное спортивное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оборудование,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денежное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вознаграждение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2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5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1459800" y="586440"/>
            <a:ext cx="283140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ОТКАЗ</a:t>
            </a:r>
            <a:r>
              <a:rPr b="1" lang="ru-RU" sz="2200" spc="-4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ОТ</a:t>
            </a:r>
            <a:r>
              <a:rPr b="1" lang="ru-RU" sz="2200" spc="-3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КУРЕНИЯ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object 6"/>
          <p:cNvSpPr/>
          <p:nvPr/>
        </p:nvSpPr>
        <p:spPr>
          <a:xfrm>
            <a:off x="4302000" y="1255320"/>
            <a:ext cx="2206080" cy="1449000"/>
          </a:xfrm>
          <a:custGeom>
            <a:avLst/>
            <a:gdLst>
              <a:gd name="textAreaLeft" fmla="*/ 0 w 2206080"/>
              <a:gd name="textAreaRight" fmla="*/ 2206800 w 2206080"/>
              <a:gd name="textAreaTop" fmla="*/ 0 h 1449000"/>
              <a:gd name="textAreaBottom" fmla="*/ 1449720 h 1449000"/>
            </a:gdLst>
            <a:ahLst/>
            <a:rect l="textAreaLeft" t="textAreaTop" r="textAreaRight" b="textAreaBottom"/>
            <a:pathLst>
              <a:path w="2206625" h="1449705">
                <a:moveTo>
                  <a:pt x="205407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297165"/>
                </a:lnTo>
                <a:lnTo>
                  <a:pt x="2381" y="1385271"/>
                </a:lnTo>
                <a:lnTo>
                  <a:pt x="19050" y="1430515"/>
                </a:lnTo>
                <a:lnTo>
                  <a:pt x="64293" y="1447184"/>
                </a:lnTo>
                <a:lnTo>
                  <a:pt x="152400" y="1449565"/>
                </a:lnTo>
                <a:lnTo>
                  <a:pt x="2054072" y="1449565"/>
                </a:lnTo>
                <a:lnTo>
                  <a:pt x="2142178" y="1447184"/>
                </a:lnTo>
                <a:lnTo>
                  <a:pt x="2187422" y="1430515"/>
                </a:lnTo>
                <a:lnTo>
                  <a:pt x="2204091" y="1385271"/>
                </a:lnTo>
                <a:lnTo>
                  <a:pt x="2206472" y="1297165"/>
                </a:lnTo>
                <a:lnTo>
                  <a:pt x="2206472" y="152400"/>
                </a:lnTo>
                <a:lnTo>
                  <a:pt x="2204091" y="64293"/>
                </a:lnTo>
                <a:lnTo>
                  <a:pt x="2187422" y="19050"/>
                </a:lnTo>
                <a:lnTo>
                  <a:pt x="2142178" y="2381"/>
                </a:lnTo>
                <a:lnTo>
                  <a:pt x="205407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8" name="object 7"/>
          <p:cNvSpPr/>
          <p:nvPr/>
        </p:nvSpPr>
        <p:spPr>
          <a:xfrm>
            <a:off x="4509360" y="1657080"/>
            <a:ext cx="181800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4287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200" spc="-1" strike="noStrike">
                <a:solidFill>
                  <a:srgbClr val="25408f"/>
                </a:solidFill>
                <a:latin typeface="Arial"/>
                <a:ea typeface="DejaVu Sans"/>
              </a:rPr>
              <a:t>ОТКАЗ </a:t>
            </a:r>
            <a:r>
              <a:rPr b="1" lang="ru-RU" sz="2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25408f"/>
                </a:solidFill>
                <a:latin typeface="Arial"/>
                <a:ea typeface="DejaVu Sans"/>
              </a:rPr>
              <a:t>ОТ</a:t>
            </a:r>
            <a:r>
              <a:rPr b="1" lang="ru-RU" sz="2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25408f"/>
                </a:solidFill>
                <a:latin typeface="Arial"/>
                <a:ea typeface="DejaVu Sans"/>
              </a:rPr>
              <a:t>КУРЕНИЯ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object 8"/>
          <p:cNvSpPr/>
          <p:nvPr/>
        </p:nvSpPr>
        <p:spPr>
          <a:xfrm>
            <a:off x="7049520" y="1296000"/>
            <a:ext cx="1974240" cy="184140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841400"/>
              <a:gd name="textAreaBottom" fmla="*/ 1842120 h 1841400"/>
            </a:gdLst>
            <a:ahLst/>
            <a:rect l="textAreaLeft" t="textAreaTop" r="textAreaRight" b="textAreaBottom"/>
            <a:pathLst>
              <a:path w="1974850" h="1842135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89608"/>
                </a:lnTo>
                <a:lnTo>
                  <a:pt x="2381" y="1777714"/>
                </a:lnTo>
                <a:lnTo>
                  <a:pt x="19050" y="1822958"/>
                </a:lnTo>
                <a:lnTo>
                  <a:pt x="64293" y="1839626"/>
                </a:lnTo>
                <a:lnTo>
                  <a:pt x="152400" y="1842008"/>
                </a:lnTo>
                <a:lnTo>
                  <a:pt x="1822424" y="1842008"/>
                </a:lnTo>
                <a:lnTo>
                  <a:pt x="1910530" y="1839626"/>
                </a:lnTo>
                <a:lnTo>
                  <a:pt x="1955774" y="1822958"/>
                </a:lnTo>
                <a:lnTo>
                  <a:pt x="1972443" y="1777714"/>
                </a:lnTo>
                <a:lnTo>
                  <a:pt x="1974824" y="1689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0" name="object 9"/>
          <p:cNvSpPr/>
          <p:nvPr/>
        </p:nvSpPr>
        <p:spPr>
          <a:xfrm>
            <a:off x="7314480" y="1499760"/>
            <a:ext cx="148968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62080"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Повышение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200" spc="21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упн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240"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200" spc="-6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работодателей </a:t>
            </a:r>
            <a:r>
              <a:rPr b="1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работников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информации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56520" indent="66600"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o вреде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курения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и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антитабачном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законодательстве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object 10"/>
          <p:cNvSpPr/>
          <p:nvPr/>
        </p:nvSpPr>
        <p:spPr>
          <a:xfrm>
            <a:off x="1914120" y="3666600"/>
            <a:ext cx="7131600" cy="611280"/>
          </a:xfrm>
          <a:custGeom>
            <a:avLst/>
            <a:gdLst>
              <a:gd name="textAreaLeft" fmla="*/ 0 w 7131600"/>
              <a:gd name="textAreaRight" fmla="*/ 7132320 w 7131600"/>
              <a:gd name="textAreaTop" fmla="*/ 0 h 611280"/>
              <a:gd name="textAreaBottom" fmla="*/ 612000 h 611280"/>
            </a:gdLst>
            <a:ahLst/>
            <a:rect l="textAreaLeft" t="textAreaTop" r="textAreaRight" b="textAreaBottom"/>
            <a:pathLst>
              <a:path w="7132320" h="612139">
                <a:moveTo>
                  <a:pt x="6979348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59143"/>
                </a:lnTo>
                <a:lnTo>
                  <a:pt x="2381" y="547249"/>
                </a:lnTo>
                <a:lnTo>
                  <a:pt x="19050" y="592493"/>
                </a:lnTo>
                <a:lnTo>
                  <a:pt x="64293" y="609161"/>
                </a:lnTo>
                <a:lnTo>
                  <a:pt x="152400" y="611543"/>
                </a:lnTo>
                <a:lnTo>
                  <a:pt x="6979348" y="611543"/>
                </a:lnTo>
                <a:lnTo>
                  <a:pt x="7067454" y="609161"/>
                </a:lnTo>
                <a:lnTo>
                  <a:pt x="7112698" y="592493"/>
                </a:lnTo>
                <a:lnTo>
                  <a:pt x="7129367" y="547249"/>
                </a:lnTo>
                <a:lnTo>
                  <a:pt x="7131748" y="459143"/>
                </a:lnTo>
                <a:lnTo>
                  <a:pt x="7131748" y="152400"/>
                </a:lnTo>
                <a:lnTo>
                  <a:pt x="7129367" y="64293"/>
                </a:lnTo>
                <a:lnTo>
                  <a:pt x="7112698" y="19050"/>
                </a:lnTo>
                <a:lnTo>
                  <a:pt x="7067454" y="2381"/>
                </a:lnTo>
                <a:lnTo>
                  <a:pt x="6979348" y="0"/>
                </a:lnTo>
                <a:close/>
              </a:path>
            </a:pathLst>
          </a:custGeom>
          <a:solidFill>
            <a:srgbClr val="fff1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2" name="object 11"/>
          <p:cNvSpPr/>
          <p:nvPr/>
        </p:nvSpPr>
        <p:spPr>
          <a:xfrm>
            <a:off x="2278800" y="3691080"/>
            <a:ext cx="6390000" cy="4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Становится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стимулом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работодателей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к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введению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предприятиях мер,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направленных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борьбу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курением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работников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object 12"/>
          <p:cNvSpPr/>
          <p:nvPr/>
        </p:nvSpPr>
        <p:spPr>
          <a:xfrm>
            <a:off x="1821240" y="1296000"/>
            <a:ext cx="1974240" cy="184140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841400"/>
              <a:gd name="textAreaBottom" fmla="*/ 1842120 h 1841400"/>
            </a:gdLst>
            <a:ahLst/>
            <a:rect l="textAreaLeft" t="textAreaTop" r="textAreaRight" b="textAreaBottom"/>
            <a:pathLst>
              <a:path w="1974850" h="1842135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89608"/>
                </a:lnTo>
                <a:lnTo>
                  <a:pt x="2381" y="1777714"/>
                </a:lnTo>
                <a:lnTo>
                  <a:pt x="19050" y="1822958"/>
                </a:lnTo>
                <a:lnTo>
                  <a:pt x="64293" y="1839626"/>
                </a:lnTo>
                <a:lnTo>
                  <a:pt x="152400" y="1842008"/>
                </a:lnTo>
                <a:lnTo>
                  <a:pt x="1822424" y="1842008"/>
                </a:lnTo>
                <a:lnTo>
                  <a:pt x="1910530" y="1839626"/>
                </a:lnTo>
                <a:lnTo>
                  <a:pt x="1955774" y="1822958"/>
                </a:lnTo>
                <a:lnTo>
                  <a:pt x="1972443" y="1777714"/>
                </a:lnTo>
                <a:lnTo>
                  <a:pt x="1974824" y="1689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34" name="object 13"/>
          <p:cNvSpPr/>
          <p:nvPr/>
        </p:nvSpPr>
        <p:spPr>
          <a:xfrm>
            <a:off x="1893960" y="1472760"/>
            <a:ext cx="178920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44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Регулярный монито-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ринг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табачной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про-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дукции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получения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достоверных</a:t>
            </a:r>
            <a:r>
              <a:rPr b="1" lang="ru-RU" sz="1200" spc="33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данных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реальном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положении </a:t>
            </a:r>
            <a:r>
              <a:rPr b="1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дел с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курением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пас-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сивным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курением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рабочем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5" name="object 14" descr=""/>
          <p:cNvPicPr/>
          <p:nvPr/>
        </p:nvPicPr>
        <p:blipFill>
          <a:blip r:embed="rId3"/>
          <a:stretch/>
        </p:blipFill>
        <p:spPr>
          <a:xfrm>
            <a:off x="6579000" y="1751400"/>
            <a:ext cx="393480" cy="456480"/>
          </a:xfrm>
          <a:prstGeom prst="rect">
            <a:avLst/>
          </a:prstGeom>
          <a:ln w="0">
            <a:noFill/>
          </a:ln>
        </p:spPr>
      </p:pic>
      <p:grpSp>
        <p:nvGrpSpPr>
          <p:cNvPr id="336" name="object 15"/>
          <p:cNvGrpSpPr/>
          <p:nvPr/>
        </p:nvGrpSpPr>
        <p:grpSpPr>
          <a:xfrm>
            <a:off x="2557440" y="1759680"/>
            <a:ext cx="1659600" cy="1798920"/>
            <a:chOff x="2557440" y="1759680"/>
            <a:chExt cx="1659600" cy="1798920"/>
          </a:xfrm>
        </p:grpSpPr>
        <p:pic>
          <p:nvPicPr>
            <p:cNvPr id="337" name="object 16" descr=""/>
            <p:cNvPicPr/>
            <p:nvPr/>
          </p:nvPicPr>
          <p:blipFill>
            <a:blip r:embed="rId4"/>
            <a:stretch/>
          </p:blipFill>
          <p:spPr>
            <a:xfrm>
              <a:off x="3823560" y="1759680"/>
              <a:ext cx="393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38" name="object 17" descr=""/>
            <p:cNvPicPr/>
            <p:nvPr/>
          </p:nvPicPr>
          <p:blipFill>
            <a:blip r:embed="rId5"/>
            <a:stretch/>
          </p:blipFill>
          <p:spPr>
            <a:xfrm>
              <a:off x="2557440" y="3165120"/>
              <a:ext cx="456480" cy="3934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339" name="object 18" descr=""/>
          <p:cNvPicPr/>
          <p:nvPr/>
        </p:nvPicPr>
        <p:blipFill>
          <a:blip r:embed="rId6"/>
          <a:stretch/>
        </p:blipFill>
        <p:spPr>
          <a:xfrm>
            <a:off x="7808400" y="3165120"/>
            <a:ext cx="456480" cy="393480"/>
          </a:xfrm>
          <a:prstGeom prst="rect">
            <a:avLst/>
          </a:prstGeom>
          <a:ln w="0">
            <a:noFill/>
          </a:ln>
        </p:spPr>
      </p:pic>
      <p:sp>
        <p:nvSpPr>
          <p:cNvPr id="340" name="object 19"/>
          <p:cNvSpPr/>
          <p:nvPr/>
        </p:nvSpPr>
        <p:spPr>
          <a:xfrm>
            <a:off x="1459800" y="4801320"/>
            <a:ext cx="8704440" cy="11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Курильщики,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правило,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болеют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чаще,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некурящие.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Помимо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запретительных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рые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целесообразнее проводить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путем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создания равноценной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альтернативы, работодатели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включить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укрепления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предложение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услуг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отказу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предоставление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времени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прием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врачу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вопро-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том,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бросить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курить.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ftr" idx="4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sldNum" idx="4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1458BCDC-736F-4B7A-9E39-D407580CDD3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4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45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1200"/>
              <a:ext cx="132120" cy="78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459800" y="631440"/>
            <a:ext cx="231588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15" strike="noStrike">
                <a:solidFill>
                  <a:srgbClr val="d2232a"/>
                </a:solidFill>
                <a:latin typeface="Arial"/>
              </a:rPr>
              <a:t>АКТУАЛЬНОСТЬ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object 6"/>
          <p:cNvSpPr/>
          <p:nvPr/>
        </p:nvSpPr>
        <p:spPr>
          <a:xfrm>
            <a:off x="1459800" y="5051160"/>
            <a:ext cx="8704440" cy="18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Эксперты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подсчитали, что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компания,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работают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15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 сред-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ней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частотой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4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раза 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в день по 5 </a:t>
            </a:r>
            <a:r>
              <a:rPr b="1" lang="ru-RU" sz="1500" spc="-21" strike="noStrike">
                <a:solidFill>
                  <a:srgbClr val="25408f"/>
                </a:solidFill>
                <a:latin typeface="Arial"/>
                <a:ea typeface="DejaVu Sans"/>
              </a:rPr>
              <a:t>минут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,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тратит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впустую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почти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150 000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руб.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месяц,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</a:t>
            </a:r>
            <a:r>
              <a:rPr b="1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средней</a:t>
            </a:r>
            <a:r>
              <a:rPr b="1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заработной</a:t>
            </a:r>
            <a:r>
              <a:rPr b="1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плате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30</a:t>
            </a:r>
            <a:r>
              <a:rPr b="1" lang="ru-RU" sz="15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000</a:t>
            </a:r>
            <a:r>
              <a:rPr b="1" lang="ru-RU" sz="15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руб.</a:t>
            </a:r>
            <a:r>
              <a:rPr b="1" lang="ru-RU" sz="15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5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месяц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r>
              <a:rPr b="1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пересчете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среднюю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заработную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плату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2018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году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43 700 руб.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эта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сумма составит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218 500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руб. 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месяц</a:t>
            </a:r>
            <a:r>
              <a:rPr b="0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Другие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потери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работодателей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связаны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ущербом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сокращения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производительности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вследствие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болезней,</a:t>
            </a:r>
            <a:r>
              <a:rPr b="0" lang="ru-RU" sz="1500" spc="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связанных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курением, инвалидности, временной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нетрудоспособности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презентеизма.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Показано,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чем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больше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человека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заболеваний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факторов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риска,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выше временная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нетрудоспособность.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8" name="object 7" descr=""/>
          <p:cNvPicPr/>
          <p:nvPr/>
        </p:nvPicPr>
        <p:blipFill>
          <a:blip r:embed="rId3"/>
          <a:stretch/>
        </p:blipFill>
        <p:spPr>
          <a:xfrm>
            <a:off x="1889280" y="1224000"/>
            <a:ext cx="7480800" cy="3125880"/>
          </a:xfrm>
          <a:prstGeom prst="rect">
            <a:avLst/>
          </a:prstGeom>
          <a:ln w="0">
            <a:noFill/>
          </a:ln>
        </p:spPr>
      </p:pic>
      <p:sp>
        <p:nvSpPr>
          <p:cNvPr id="349" name="PlaceHolder 2"/>
          <p:cNvSpPr>
            <a:spLocks noGrp="1"/>
          </p:cNvSpPr>
          <p:nvPr>
            <p:ph type="ftr" idx="5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5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0A901AF4-BA54-4DDC-9550-716170E12C7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5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53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88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54" name="object 5"/>
          <p:cNvSpPr/>
          <p:nvPr/>
        </p:nvSpPr>
        <p:spPr>
          <a:xfrm>
            <a:off x="1459800" y="913320"/>
            <a:ext cx="8707680" cy="55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77640" algn="just">
              <a:lnSpc>
                <a:spcPct val="100000"/>
              </a:lnSpc>
              <a:spcBef>
                <a:spcPts val="99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Проведенное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НИУ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ВШЭ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исследование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показало,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вероятность пропуска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ра- 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бочих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дней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болезни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у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курящих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9%</a:t>
            </a:r>
            <a:r>
              <a:rPr b="1" lang="ru-RU" sz="15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выше,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чем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некурящих.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77640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77640">
              <a:lnSpc>
                <a:spcPct val="100000"/>
              </a:lnSpc>
              <a:spcBef>
                <a:spcPts val="34"/>
              </a:spcBef>
            </a:pPr>
            <a:endParaRPr b="0" lang="ru-RU" sz="2050" spc="-1" strike="noStrike">
              <a:solidFill>
                <a:srgbClr val="000000"/>
              </a:solidFill>
              <a:latin typeface="Arial"/>
            </a:endParaRPr>
          </a:p>
          <a:p>
            <a:pPr marL="1277640" algn="just">
              <a:lnSpc>
                <a:spcPct val="100000"/>
              </a:lnSpc>
              <a:spcBef>
                <a:spcPts val="6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этом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курящие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работники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старше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35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лет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болеют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не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только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чаще,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но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доль-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ше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некурящих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.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доказано,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произво-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дительность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ниже,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чем у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некурящих.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77640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77640" algn="just">
              <a:lnSpc>
                <a:spcPct val="100000"/>
              </a:lnSpc>
              <a:spcBef>
                <a:spcPts val="1159"/>
              </a:spcBef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Потери увеличиваются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ростом количества выкуренного табака: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тех,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кто курил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одну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пачку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сигарет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день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более,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потери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производительности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состав-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ляли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75%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сравнению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некурящими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77640">
              <a:lnSpc>
                <a:spcPct val="100000"/>
              </a:lnSpc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981"/>
              </a:spcBef>
              <a:tabLst>
                <a:tab algn="l" pos="0"/>
              </a:tabLst>
            </a:pP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Экономические потери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связанные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низкой производительностью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труда,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могут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составить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0,8 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до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2%</a:t>
            </a:r>
            <a:r>
              <a:rPr b="1" lang="ru-RU" sz="15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ВВП.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профилактики ХНИЗ,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включая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 профилактики и прео-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курения, доказали эффективность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плане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немедленного, так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долгосрочного воз-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врата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инвестиций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профилактические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на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месте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уже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3–5 </a:t>
            </a:r>
            <a:r>
              <a:rPr b="1" lang="ru-RU" sz="1500" spc="-15" strike="noStrike">
                <a:solidFill>
                  <a:srgbClr val="25408f"/>
                </a:solidFill>
                <a:latin typeface="Arial"/>
                <a:ea typeface="DejaVu Sans"/>
              </a:rPr>
              <a:t>лет </a:t>
            </a:r>
            <a:r>
              <a:rPr b="1" lang="ru-RU" sz="15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сопровождаются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возвратом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инвестиций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соотношении </a:t>
            </a:r>
            <a:r>
              <a:rPr b="1" lang="ru-RU" sz="1500" spc="-7" strike="noStrike">
                <a:solidFill>
                  <a:srgbClr val="25408f"/>
                </a:solidFill>
                <a:latin typeface="Arial"/>
                <a:ea typeface="DejaVu Sans"/>
              </a:rPr>
              <a:t>1:3–6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.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Экономический эффект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наибольший возврат инвестиций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обеспечивают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запретительные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меры.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Профилактические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приводят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возврату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инвестиций не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только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финансовом выражении, но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социаль-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способствуя созданию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микроклимата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коллективе, социальной сплоченности,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здоровой рабочей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атмосферы.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object 6" descr=""/>
          <p:cNvPicPr/>
          <p:nvPr/>
        </p:nvPicPr>
        <p:blipFill>
          <a:blip r:embed="rId3"/>
          <a:stretch/>
        </p:blipFill>
        <p:spPr>
          <a:xfrm>
            <a:off x="1587240" y="772920"/>
            <a:ext cx="862200" cy="2978280"/>
          </a:xfrm>
          <a:prstGeom prst="rect">
            <a:avLst/>
          </a:prstGeom>
          <a:ln w="0">
            <a:noFill/>
          </a:ln>
        </p:spPr>
      </p:pic>
      <p:sp>
        <p:nvSpPr>
          <p:cNvPr id="356" name="PlaceHolder 1"/>
          <p:cNvSpPr>
            <a:spLocks noGrp="1"/>
          </p:cNvSpPr>
          <p:nvPr>
            <p:ph type="ftr" idx="5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 idx="5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741D7DFC-0569-4D3D-9949-B629B24687B0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5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0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459800" y="602280"/>
            <a:ext cx="794628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ts val="2299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Оформление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рабочих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41" strike="noStrike">
                <a:solidFill>
                  <a:srgbClr val="d2232a"/>
                </a:solidFill>
                <a:latin typeface="Arial"/>
              </a:rPr>
              <a:t>мест,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общего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пользования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2600" indent="0">
              <a:lnSpc>
                <a:spcPts val="2299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в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помещениях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территории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знаками, запрещающими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курение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ftr" idx="5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5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B75B1E85-A664-47AC-96A6-22E7A414179F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object 6"/>
          <p:cNvSpPr/>
          <p:nvPr/>
        </p:nvSpPr>
        <p:spPr>
          <a:xfrm>
            <a:off x="1459800" y="1247040"/>
            <a:ext cx="8703360" cy="39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30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соблюдения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1171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Запрет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 предприятий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регулируется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Федеральным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за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№15-ФЗ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3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февраля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201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3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85" strike="noStrike">
                <a:solidFill>
                  <a:srgbClr val="231f20"/>
                </a:solidFill>
                <a:latin typeface="Arial"/>
                <a:ea typeface="DejaVu Sans"/>
              </a:rPr>
              <a:t>г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хране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з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доровь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граждан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з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действи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жаю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щ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е- 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табачного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дыма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последствий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табака».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обеспечить исполнение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закона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 пред-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приятия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путем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издания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внутренних нормативных документов.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осуществления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необ-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ходимо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издать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внутренний документ: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НПА/стандарт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корпорации: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69800" indent="-982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"/>
              <a:tabLst>
                <a:tab algn="l" pos="4705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(включая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открытую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территорию);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"/>
              <a:tabLst>
                <a:tab algn="l" pos="4705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запрете потребления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любых электронных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сигарет,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испарителей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устройств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нагреванием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"/>
              <a:tabLst>
                <a:tab algn="l" pos="4705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продаж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любых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табачных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изделий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всех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видов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электронных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сигарет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составля-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ющих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6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67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1200"/>
              <a:ext cx="132120" cy="78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68" name="object 5"/>
          <p:cNvSpPr/>
          <p:nvPr/>
        </p:nvSpPr>
        <p:spPr>
          <a:xfrm>
            <a:off x="1819800" y="618480"/>
            <a:ext cx="6144120" cy="51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 anchor="t">
            <a:spAutoFit/>
          </a:bodyPr>
          <a:p>
            <a:pPr marL="12600">
              <a:lnSpc>
                <a:spcPts val="1899"/>
              </a:lnSpc>
              <a:spcBef>
                <a:spcPts val="281"/>
              </a:spcBef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Практика не 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требует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дополнительного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финансирования. </a:t>
            </a:r>
            <a:r>
              <a:rPr b="1" lang="ru-RU" sz="1700" spc="-4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практики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необходимо: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object 6"/>
          <p:cNvSpPr/>
          <p:nvPr/>
        </p:nvSpPr>
        <p:spPr>
          <a:xfrm>
            <a:off x="1819800" y="2705760"/>
            <a:ext cx="5880600" cy="19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АХЧ,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менеджер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реализации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служба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безопасности.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6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Однократно,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начале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сокративших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перекуров.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object 7"/>
          <p:cNvSpPr/>
          <p:nvPr/>
        </p:nvSpPr>
        <p:spPr>
          <a:xfrm>
            <a:off x="1776600" y="1343880"/>
            <a:ext cx="1974240" cy="128376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974850" h="1284605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31608"/>
                </a:lnTo>
                <a:lnTo>
                  <a:pt x="2381" y="1219714"/>
                </a:lnTo>
                <a:lnTo>
                  <a:pt x="19050" y="1264958"/>
                </a:lnTo>
                <a:lnTo>
                  <a:pt x="64293" y="1281626"/>
                </a:lnTo>
                <a:lnTo>
                  <a:pt x="152400" y="1284008"/>
                </a:lnTo>
                <a:lnTo>
                  <a:pt x="1822424" y="1284008"/>
                </a:lnTo>
                <a:lnTo>
                  <a:pt x="1910530" y="1281626"/>
                </a:lnTo>
                <a:lnTo>
                  <a:pt x="1955774" y="1264958"/>
                </a:lnTo>
                <a:lnTo>
                  <a:pt x="1972443" y="1219714"/>
                </a:lnTo>
                <a:lnTo>
                  <a:pt x="1974824" y="1131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1" name="object 8"/>
          <p:cNvSpPr/>
          <p:nvPr/>
        </p:nvSpPr>
        <p:spPr>
          <a:xfrm>
            <a:off x="1908720" y="1325520"/>
            <a:ext cx="1671120" cy="123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2999"/>
              </a:lnSpc>
              <a:spcBef>
                <a:spcPts val="99"/>
              </a:spcBef>
            </a:pPr>
            <a:r>
              <a:rPr b="1" lang="ru-RU" sz="2600" spc="-1" strike="noStrike">
                <a:solidFill>
                  <a:srgbClr val="d2232a"/>
                </a:solidFill>
                <a:latin typeface="Arial"/>
                <a:ea typeface="DejaVu Sans"/>
              </a:rPr>
              <a:t>1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559"/>
              </a:lnSpc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Определить</a:t>
            </a:r>
            <a:r>
              <a:rPr b="1" lang="ru-RU" sz="14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58320" indent="144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размещения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знаков/составить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список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object 9"/>
          <p:cNvSpPr/>
          <p:nvPr/>
        </p:nvSpPr>
        <p:spPr>
          <a:xfrm>
            <a:off x="4431960" y="1343880"/>
            <a:ext cx="1974240" cy="128376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974850" h="1284605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31608"/>
                </a:lnTo>
                <a:lnTo>
                  <a:pt x="2381" y="1219714"/>
                </a:lnTo>
                <a:lnTo>
                  <a:pt x="19050" y="1264958"/>
                </a:lnTo>
                <a:lnTo>
                  <a:pt x="64293" y="1281626"/>
                </a:lnTo>
                <a:lnTo>
                  <a:pt x="152400" y="1284008"/>
                </a:lnTo>
                <a:lnTo>
                  <a:pt x="1822424" y="1284008"/>
                </a:lnTo>
                <a:lnTo>
                  <a:pt x="1910530" y="1281626"/>
                </a:lnTo>
                <a:lnTo>
                  <a:pt x="1955774" y="1264958"/>
                </a:lnTo>
                <a:lnTo>
                  <a:pt x="1972443" y="1219714"/>
                </a:lnTo>
                <a:lnTo>
                  <a:pt x="1974824" y="1131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3" name="object 10"/>
          <p:cNvSpPr/>
          <p:nvPr/>
        </p:nvSpPr>
        <p:spPr>
          <a:xfrm>
            <a:off x="4600440" y="1496520"/>
            <a:ext cx="1596960" cy="80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0" algn="ctr">
              <a:lnSpc>
                <a:spcPts val="2999"/>
              </a:lnSpc>
              <a:spcBef>
                <a:spcPts val="99"/>
              </a:spcBef>
            </a:pPr>
            <a:r>
              <a:rPr b="1" lang="ru-RU" sz="2600" spc="-1" strike="noStrike">
                <a:solidFill>
                  <a:srgbClr val="d2232a"/>
                </a:solidFill>
                <a:latin typeface="Arial"/>
                <a:ea typeface="DejaVu Sans"/>
              </a:rPr>
              <a:t>2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marL="720" algn="ctr">
              <a:lnSpc>
                <a:spcPts val="1559"/>
              </a:lnSpc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Растиражировать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720" algn="ctr">
              <a:lnSpc>
                <a:spcPct val="100000"/>
              </a:lnSpc>
            </a:pP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знаки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object 11"/>
          <p:cNvSpPr/>
          <p:nvPr/>
        </p:nvSpPr>
        <p:spPr>
          <a:xfrm>
            <a:off x="7092360" y="1343880"/>
            <a:ext cx="1974240" cy="128376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974850" h="1284605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31608"/>
                </a:lnTo>
                <a:lnTo>
                  <a:pt x="2381" y="1219714"/>
                </a:lnTo>
                <a:lnTo>
                  <a:pt x="19050" y="1264958"/>
                </a:lnTo>
                <a:lnTo>
                  <a:pt x="64293" y="1281626"/>
                </a:lnTo>
                <a:lnTo>
                  <a:pt x="152400" y="1284008"/>
                </a:lnTo>
                <a:lnTo>
                  <a:pt x="1822424" y="1284008"/>
                </a:lnTo>
                <a:lnTo>
                  <a:pt x="1910530" y="1281626"/>
                </a:lnTo>
                <a:lnTo>
                  <a:pt x="1955774" y="1264958"/>
                </a:lnTo>
                <a:lnTo>
                  <a:pt x="1972443" y="1219714"/>
                </a:lnTo>
                <a:lnTo>
                  <a:pt x="1974824" y="1131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5" name="object 12"/>
          <p:cNvSpPr/>
          <p:nvPr/>
        </p:nvSpPr>
        <p:spPr>
          <a:xfrm>
            <a:off x="7299000" y="1496520"/>
            <a:ext cx="1520640" cy="101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2999"/>
              </a:lnSpc>
              <a:spcBef>
                <a:spcPts val="99"/>
              </a:spcBef>
            </a:pPr>
            <a:r>
              <a:rPr b="1" lang="ru-RU" sz="2600" spc="-1" strike="noStrike">
                <a:solidFill>
                  <a:srgbClr val="d2232a"/>
                </a:solidFill>
                <a:latin typeface="Arial"/>
                <a:ea typeface="DejaVu Sans"/>
              </a:rPr>
              <a:t>3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ts val="1559"/>
              </a:lnSpc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Поместить</a:t>
            </a:r>
            <a:r>
              <a:rPr b="1" lang="ru-RU" sz="14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знаки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996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4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обозначенных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6" name="object 13" descr=""/>
          <p:cNvPicPr/>
          <p:nvPr/>
        </p:nvPicPr>
        <p:blipFill>
          <a:blip r:embed="rId3"/>
          <a:stretch/>
        </p:blipFill>
        <p:spPr>
          <a:xfrm>
            <a:off x="3900600" y="175752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377" name="object 14" descr=""/>
          <p:cNvPicPr/>
          <p:nvPr/>
        </p:nvPicPr>
        <p:blipFill>
          <a:blip r:embed="rId4"/>
          <a:stretch/>
        </p:blipFill>
        <p:spPr>
          <a:xfrm>
            <a:off x="6561000" y="1757520"/>
            <a:ext cx="393480" cy="456480"/>
          </a:xfrm>
          <a:prstGeom prst="rect">
            <a:avLst/>
          </a:prstGeom>
          <a:ln w="0">
            <a:noFill/>
          </a:ln>
        </p:spPr>
      </p:pic>
      <p:sp>
        <p:nvSpPr>
          <p:cNvPr id="378" name="PlaceHolder 1"/>
          <p:cNvSpPr>
            <a:spLocks noGrp="1"/>
          </p:cNvSpPr>
          <p:nvPr>
            <p:ph type="ftr" idx="5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ldNum" idx="5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FDEC319F-5AAE-4BFD-8DBB-FF28344FC165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" name="object 2"/>
          <p:cNvGrpSpPr/>
          <p:nvPr/>
        </p:nvGrpSpPr>
        <p:grpSpPr>
          <a:xfrm>
            <a:off x="0" y="4871880"/>
            <a:ext cx="10151640" cy="2518200"/>
            <a:chOff x="0" y="4871880"/>
            <a:chExt cx="10151640" cy="2518200"/>
          </a:xfrm>
        </p:grpSpPr>
        <p:pic>
          <p:nvPicPr>
            <p:cNvPr id="381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82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1560"/>
              <a:ext cx="132120" cy="78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83" name="object 5"/>
            <p:cNvSpPr/>
            <p:nvPr/>
          </p:nvSpPr>
          <p:spPr>
            <a:xfrm>
              <a:off x="1472400" y="4871880"/>
              <a:ext cx="8679240" cy="189540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1895400"/>
                <a:gd name="textAreaBottom" fmla="*/ 1896120 h 1895400"/>
              </a:gdLst>
              <a:ahLst/>
              <a:rect l="textAreaLeft" t="textAreaTop" r="textAreaRight" b="textAreaBottom"/>
              <a:pathLst>
                <a:path w="8679815" h="1896109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49"/>
                  </a:lnTo>
                  <a:lnTo>
                    <a:pt x="2381" y="64293"/>
                  </a:lnTo>
                  <a:lnTo>
                    <a:pt x="0" y="152399"/>
                  </a:lnTo>
                  <a:lnTo>
                    <a:pt x="0" y="1743621"/>
                  </a:lnTo>
                  <a:lnTo>
                    <a:pt x="2381" y="1831727"/>
                  </a:lnTo>
                  <a:lnTo>
                    <a:pt x="19050" y="1876971"/>
                  </a:lnTo>
                  <a:lnTo>
                    <a:pt x="64293" y="1893639"/>
                  </a:lnTo>
                  <a:lnTo>
                    <a:pt x="152400" y="1896021"/>
                  </a:lnTo>
                  <a:lnTo>
                    <a:pt x="8527072" y="1896021"/>
                  </a:lnTo>
                  <a:lnTo>
                    <a:pt x="8615178" y="1893639"/>
                  </a:lnTo>
                  <a:lnTo>
                    <a:pt x="8660422" y="1876971"/>
                  </a:lnTo>
                  <a:lnTo>
                    <a:pt x="8677090" y="1831727"/>
                  </a:lnTo>
                  <a:lnTo>
                    <a:pt x="8679472" y="1743621"/>
                  </a:lnTo>
                  <a:lnTo>
                    <a:pt x="8679472" y="152399"/>
                  </a:lnTo>
                  <a:lnTo>
                    <a:pt x="8677090" y="64293"/>
                  </a:lnTo>
                  <a:lnTo>
                    <a:pt x="8660422" y="19049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459800" y="590400"/>
            <a:ext cx="777240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Оформление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мест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для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курения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вне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территории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предприятия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ftr" idx="5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5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274D8246-D8B1-4521-B36F-6B6A3A2F9F8B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7" name="object 7"/>
          <p:cNvSpPr/>
          <p:nvPr/>
        </p:nvSpPr>
        <p:spPr>
          <a:xfrm>
            <a:off x="1459800" y="919440"/>
            <a:ext cx="8705160" cy="613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algn="just">
              <a:lnSpc>
                <a:spcPct val="100000"/>
              </a:lnSpc>
              <a:spcBef>
                <a:spcPts val="530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соблюдения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Согласно Федеральному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закону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23.02.2013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№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15-ФЗ «Об охране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граждан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воз-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действия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окружающего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табачного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дыма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последствий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табака»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должны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организованы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 для курения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вне помещений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 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15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входов.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учреждениях,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медицинские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образовательные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открытая террито-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рия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объекта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должна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полностью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свободна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есть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должны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организованы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учреждения.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Корпорации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реализующие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ЗОЖ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профилактики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табака, также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обеспечить территорию, свободную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бака,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изданием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внутреннего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НПА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оформить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вне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27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осуществления</a:t>
            </a:r>
            <a:r>
              <a:rPr b="0" lang="ru-RU" sz="1500" spc="27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2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</a:t>
            </a:r>
            <a:r>
              <a:rPr b="0" lang="ru-RU" sz="1500" spc="2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внутренний</a:t>
            </a:r>
            <a:r>
              <a:rPr b="0" lang="ru-RU" sz="1500" spc="27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документ:</a:t>
            </a:r>
            <a:r>
              <a:rPr b="0" lang="ru-RU" sz="1500" spc="27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НПА/стандарт</a:t>
            </a:r>
            <a:r>
              <a:rPr b="0" lang="ru-RU" sz="1500" spc="27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корпорации.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Практика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требует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дополнительного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финансирования.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Практика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включает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следующие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шаги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16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Разместить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соответствующий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знак.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Установить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урну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окурков.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636840" indent="-26532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63756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Повесить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плакат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вреде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-26532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104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Проследить,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чтобы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место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не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было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оборудовано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скамейкой,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беседкой </a:t>
            </a:r>
            <a:r>
              <a:rPr b="1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атрибутами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комфортного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времяпровождения.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8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0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1" name="object 5"/>
          <p:cNvSpPr/>
          <p:nvPr/>
        </p:nvSpPr>
        <p:spPr>
          <a:xfrm>
            <a:off x="1819800" y="554760"/>
            <a:ext cx="5880600" cy="197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6552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АХЧ,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менеджер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реализации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служба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безопасности.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Однократно,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начале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сокративших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перекуров.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1"/>
          <p:cNvSpPr>
            <a:spLocks noGrp="1"/>
          </p:cNvSpPr>
          <p:nvPr>
            <p:ph type="ftr" idx="6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ldNum" idx="6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CA8FFD1-0882-4944-86F0-FEBB03564AC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395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96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1560"/>
              <a:ext cx="132120" cy="77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1459800" y="614160"/>
            <a:ext cx="771912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 algn="just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Оформление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общего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пользования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(туалеты,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лестницы, </a:t>
            </a:r>
            <a:r>
              <a:rPr b="1" lang="ru-RU" sz="2000" spc="-54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коридоры)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детекторами дыма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для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осуществления контроля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за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соблюдением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запрета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курения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на предприятии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object 6"/>
          <p:cNvSpPr/>
          <p:nvPr/>
        </p:nvSpPr>
        <p:spPr>
          <a:xfrm>
            <a:off x="1459800" y="1507320"/>
            <a:ext cx="8702640" cy="19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 anchor="t">
            <a:spAutoFit/>
          </a:bodyPr>
          <a:p>
            <a:pPr marL="372240">
              <a:lnSpc>
                <a:spcPct val="100000"/>
              </a:lnSpc>
              <a:spcBef>
                <a:spcPts val="37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algn="just">
              <a:lnSpc>
                <a:spcPct val="100000"/>
              </a:lnSpc>
              <a:spcBef>
                <a:spcPts val="244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соблюдения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запрета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604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внутренний документ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(НПА),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включая кодекс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правонарушениях,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потребоваться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финансирование 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закупку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установку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детекторов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дыма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незаметных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недоступных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метах,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например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вентиляционных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ходах).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практики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необходимо: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object 7"/>
          <p:cNvSpPr/>
          <p:nvPr/>
        </p:nvSpPr>
        <p:spPr>
          <a:xfrm>
            <a:off x="1458000" y="3528000"/>
            <a:ext cx="1974240" cy="128376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974850" h="1284604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31608"/>
                </a:lnTo>
                <a:lnTo>
                  <a:pt x="2381" y="1219714"/>
                </a:lnTo>
                <a:lnTo>
                  <a:pt x="19050" y="1264958"/>
                </a:lnTo>
                <a:lnTo>
                  <a:pt x="64293" y="1281626"/>
                </a:lnTo>
                <a:lnTo>
                  <a:pt x="152400" y="1284008"/>
                </a:lnTo>
                <a:lnTo>
                  <a:pt x="1822424" y="1284008"/>
                </a:lnTo>
                <a:lnTo>
                  <a:pt x="1910530" y="1281626"/>
                </a:lnTo>
                <a:lnTo>
                  <a:pt x="1955774" y="1264958"/>
                </a:lnTo>
                <a:lnTo>
                  <a:pt x="1972443" y="1219714"/>
                </a:lnTo>
                <a:lnTo>
                  <a:pt x="1974824" y="1131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0" name="object 8"/>
          <p:cNvSpPr/>
          <p:nvPr/>
        </p:nvSpPr>
        <p:spPr>
          <a:xfrm>
            <a:off x="1672560" y="3697920"/>
            <a:ext cx="15055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Поместить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детекторы</a:t>
            </a:r>
            <a:r>
              <a:rPr b="1" lang="ru-RU" sz="14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дыма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местах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общего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пользования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object 9"/>
          <p:cNvSpPr/>
          <p:nvPr/>
        </p:nvSpPr>
        <p:spPr>
          <a:xfrm>
            <a:off x="4113360" y="3528000"/>
            <a:ext cx="1974240" cy="1283760"/>
          </a:xfrm>
          <a:custGeom>
            <a:avLst/>
            <a:gdLst>
              <a:gd name="textAreaLeft" fmla="*/ 0 w 1974240"/>
              <a:gd name="textAreaRight" fmla="*/ 1974960 w 1974240"/>
              <a:gd name="textAreaTop" fmla="*/ 0 h 1283760"/>
              <a:gd name="textAreaBottom" fmla="*/ 1284480 h 1283760"/>
            </a:gdLst>
            <a:ahLst/>
            <a:rect l="textAreaLeft" t="textAreaTop" r="textAreaRight" b="textAreaBottom"/>
            <a:pathLst>
              <a:path w="1974850" h="1284604">
                <a:moveTo>
                  <a:pt x="182242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131608"/>
                </a:lnTo>
                <a:lnTo>
                  <a:pt x="2381" y="1219714"/>
                </a:lnTo>
                <a:lnTo>
                  <a:pt x="19050" y="1264958"/>
                </a:lnTo>
                <a:lnTo>
                  <a:pt x="64293" y="1281626"/>
                </a:lnTo>
                <a:lnTo>
                  <a:pt x="152400" y="1284008"/>
                </a:lnTo>
                <a:lnTo>
                  <a:pt x="1822424" y="1284008"/>
                </a:lnTo>
                <a:lnTo>
                  <a:pt x="1910530" y="1281626"/>
                </a:lnTo>
                <a:lnTo>
                  <a:pt x="1955774" y="1264958"/>
                </a:lnTo>
                <a:lnTo>
                  <a:pt x="1972443" y="1219714"/>
                </a:lnTo>
                <a:lnTo>
                  <a:pt x="1974824" y="1131608"/>
                </a:lnTo>
                <a:lnTo>
                  <a:pt x="1974824" y="152400"/>
                </a:lnTo>
                <a:lnTo>
                  <a:pt x="1972443" y="64293"/>
                </a:lnTo>
                <a:lnTo>
                  <a:pt x="1955774" y="19050"/>
                </a:lnTo>
                <a:lnTo>
                  <a:pt x="1910530" y="2381"/>
                </a:lnTo>
                <a:lnTo>
                  <a:pt x="1822424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02" name="object 10"/>
          <p:cNvSpPr/>
          <p:nvPr/>
        </p:nvSpPr>
        <p:spPr>
          <a:xfrm>
            <a:off x="4258440" y="3839040"/>
            <a:ext cx="164520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Составить</a:t>
            </a:r>
            <a:r>
              <a:rPr b="1" lang="ru-RU" sz="1400" spc="-6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график </a:t>
            </a:r>
            <a:r>
              <a:rPr b="1" lang="ru-RU" sz="1400" spc="-3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обходов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службы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безопасности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3" name="object 11" descr=""/>
          <p:cNvPicPr/>
          <p:nvPr/>
        </p:nvPicPr>
        <p:blipFill>
          <a:blip r:embed="rId3"/>
          <a:stretch/>
        </p:blipFill>
        <p:spPr>
          <a:xfrm>
            <a:off x="3582000" y="3941280"/>
            <a:ext cx="393480" cy="456480"/>
          </a:xfrm>
          <a:prstGeom prst="rect">
            <a:avLst/>
          </a:prstGeom>
          <a:ln w="0">
            <a:noFill/>
          </a:ln>
        </p:spPr>
      </p:pic>
      <p:sp>
        <p:nvSpPr>
          <p:cNvPr id="404" name="object 12"/>
          <p:cNvSpPr/>
          <p:nvPr/>
        </p:nvSpPr>
        <p:spPr>
          <a:xfrm>
            <a:off x="1459800" y="4914720"/>
            <a:ext cx="8703360" cy="21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72240">
              <a:lnSpc>
                <a:spcPts val="2021"/>
              </a:lnSpc>
              <a:spcBef>
                <a:spcPts val="99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ts val="1800"/>
              </a:lnSpc>
              <a:spcBef>
                <a:spcPts val="40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Размещение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детекторов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однократно,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начале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программы,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обходы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регулярные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установ-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ленной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периодичностью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до достижения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устойчивого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ts val="2021"/>
              </a:lnSpc>
              <a:spcBef>
                <a:spcPts val="831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ts val="1780"/>
              </a:lnSpc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случаев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нарушений.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ts val="2021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ts val="1780"/>
              </a:lnSpc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краткосрочных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нарушений/число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проверок;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долгосрочных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%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сокративших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перекуров.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ftr" idx="6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 type="sldNum" idx="6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D1A17611-F63B-440A-98C2-FD188388815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object 13"/>
          <p:cNvSpPr/>
          <p:nvPr/>
        </p:nvSpPr>
        <p:spPr>
          <a:xfrm>
            <a:off x="6778080" y="4047480"/>
            <a:ext cx="20210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безопасности.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40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0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1459800" y="656280"/>
            <a:ext cx="868464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Оформление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рабочих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общего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пользования,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территории </a:t>
            </a:r>
            <a:r>
              <a:rPr b="1" lang="ru-RU" sz="2000" spc="-54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предприятия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информационными материалами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о вреде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курения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ftr" idx="6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6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EBBFBB7-0A82-4EEA-A0E5-5E7BF42E6F09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4" name="object 6"/>
          <p:cNvSpPr/>
          <p:nvPr/>
        </p:nvSpPr>
        <p:spPr>
          <a:xfrm>
            <a:off x="1459800" y="1265040"/>
            <a:ext cx="8706240" cy="44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вредном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воздействии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табачного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дыма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мотивирование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Информационно-коммуникационные мероприятия 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организованных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коллективах,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помимо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основной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функции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информирования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вредных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воздействиях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курения,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способствуют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сплочению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вокруг единой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идеи,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обеспечивают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социальную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поддержку,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повышают корпоратив-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ный дух, коллективное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стремление к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цели.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Поэтому очень важно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использовать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все возможные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каналы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постоянного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вовлечения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 реализации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грамм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Повышению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информированности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будет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способствовать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оформление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рабочих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мест,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мест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щего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пользования, территории предприятия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информационными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материалами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общем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комплексе информационно-коммуникационных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разнообразие материалов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определяется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ресурсами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технически-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ми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возможностями.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осуществления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 подготовленный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персонал програм-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мы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вопросам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коммуникационных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технологий,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экспертная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оценка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материалов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размещения.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потребоваться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финансовые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вложения.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object 2"/>
          <p:cNvGrpSpPr/>
          <p:nvPr/>
        </p:nvGrpSpPr>
        <p:grpSpPr>
          <a:xfrm>
            <a:off x="0" y="3948120"/>
            <a:ext cx="3467160" cy="3441960"/>
            <a:chOff x="0" y="3948120"/>
            <a:chExt cx="3467160" cy="3441960"/>
          </a:xfrm>
        </p:grpSpPr>
        <p:pic>
          <p:nvPicPr>
            <p:cNvPr id="14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object 4" descr=""/>
            <p:cNvPicPr/>
            <p:nvPr/>
          </p:nvPicPr>
          <p:blipFill>
            <a:blip r:embed="rId2"/>
            <a:stretch/>
          </p:blipFill>
          <p:spPr>
            <a:xfrm>
              <a:off x="80892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4" name="object 5"/>
            <p:cNvSpPr/>
            <p:nvPr/>
          </p:nvSpPr>
          <p:spPr>
            <a:xfrm>
              <a:off x="1391400" y="3948120"/>
              <a:ext cx="2075760" cy="1757520"/>
            </a:xfrm>
            <a:custGeom>
              <a:avLst/>
              <a:gdLst>
                <a:gd name="textAreaLeft" fmla="*/ 0 w 2075760"/>
                <a:gd name="textAreaRight" fmla="*/ 2076480 w 2075760"/>
                <a:gd name="textAreaTop" fmla="*/ 0 h 1757520"/>
                <a:gd name="textAreaBottom" fmla="*/ 1758240 h 1757520"/>
              </a:gdLst>
              <a:ahLst/>
              <a:rect l="textAreaLeft" t="textAreaTop" r="textAreaRight" b="textAreaBottom"/>
              <a:pathLst>
                <a:path w="2076450" h="1758314">
                  <a:moveTo>
                    <a:pt x="1923923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05597"/>
                  </a:lnTo>
                  <a:lnTo>
                    <a:pt x="2381" y="1693703"/>
                  </a:lnTo>
                  <a:lnTo>
                    <a:pt x="19050" y="1738947"/>
                  </a:lnTo>
                  <a:lnTo>
                    <a:pt x="64293" y="1755616"/>
                  </a:lnTo>
                  <a:lnTo>
                    <a:pt x="152400" y="1757997"/>
                  </a:lnTo>
                  <a:lnTo>
                    <a:pt x="1923923" y="1757997"/>
                  </a:lnTo>
                  <a:lnTo>
                    <a:pt x="2012029" y="1755616"/>
                  </a:lnTo>
                  <a:lnTo>
                    <a:pt x="2057273" y="1738947"/>
                  </a:lnTo>
                  <a:lnTo>
                    <a:pt x="2073941" y="1693703"/>
                  </a:lnTo>
                  <a:lnTo>
                    <a:pt x="2076323" y="1605597"/>
                  </a:lnTo>
                  <a:lnTo>
                    <a:pt x="2076323" y="152400"/>
                  </a:lnTo>
                  <a:lnTo>
                    <a:pt x="2073941" y="64293"/>
                  </a:lnTo>
                  <a:lnTo>
                    <a:pt x="2057273" y="19050"/>
                  </a:lnTo>
                  <a:lnTo>
                    <a:pt x="2012029" y="2381"/>
                  </a:lnTo>
                  <a:lnTo>
                    <a:pt x="1923923" y="0"/>
                  </a:lnTo>
                  <a:close/>
                </a:path>
              </a:pathLst>
            </a:custGeom>
            <a:solidFill>
              <a:srgbClr val="ffd86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459800" y="649440"/>
            <a:ext cx="14198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ПИ</a:t>
            </a:r>
            <a:r>
              <a:rPr b="1" lang="ru-RU" sz="2200" spc="-140" strike="noStrike">
                <a:solidFill>
                  <a:srgbClr val="d2232a"/>
                </a:solidFill>
                <a:latin typeface="Arial"/>
              </a:rPr>
              <a:t>Т</a:t>
            </a:r>
            <a:r>
              <a:rPr b="1" lang="ru-RU" sz="2200" spc="-7" strike="noStrike">
                <a:solidFill>
                  <a:srgbClr val="d2232a"/>
                </a:solidFill>
                <a:latin typeface="Arial"/>
              </a:rPr>
              <a:t>АНИЕ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object 7"/>
          <p:cNvSpPr/>
          <p:nvPr/>
        </p:nvSpPr>
        <p:spPr>
          <a:xfrm>
            <a:off x="1509480" y="4079880"/>
            <a:ext cx="181332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Программы питания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включают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предоставление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работающим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выбора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блюд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напитков,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повышают</a:t>
            </a:r>
            <a:r>
              <a:rPr b="1" lang="ru-RU" sz="12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их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осведом- </a:t>
            </a:r>
            <a:r>
              <a:rPr b="1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ленность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 принципах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здорового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питания.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object 8"/>
          <p:cNvSpPr/>
          <p:nvPr/>
        </p:nvSpPr>
        <p:spPr>
          <a:xfrm>
            <a:off x="4322520" y="3948120"/>
            <a:ext cx="2075760" cy="1757520"/>
          </a:xfrm>
          <a:custGeom>
            <a:avLst/>
            <a:gdLst>
              <a:gd name="textAreaLeft" fmla="*/ 0 w 2075760"/>
              <a:gd name="textAreaRight" fmla="*/ 2076480 w 2075760"/>
              <a:gd name="textAreaTop" fmla="*/ 0 h 1757520"/>
              <a:gd name="textAreaBottom" fmla="*/ 1758240 h 1757520"/>
            </a:gdLst>
            <a:ahLst/>
            <a:rect l="textAreaLeft" t="textAreaTop" r="textAreaRight" b="textAreaBottom"/>
            <a:pathLst>
              <a:path w="2076450" h="1758314">
                <a:moveTo>
                  <a:pt x="1923923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05597"/>
                </a:lnTo>
                <a:lnTo>
                  <a:pt x="2381" y="1693703"/>
                </a:lnTo>
                <a:lnTo>
                  <a:pt x="19050" y="1738947"/>
                </a:lnTo>
                <a:lnTo>
                  <a:pt x="64293" y="1755616"/>
                </a:lnTo>
                <a:lnTo>
                  <a:pt x="152400" y="1757997"/>
                </a:lnTo>
                <a:lnTo>
                  <a:pt x="1923923" y="1757997"/>
                </a:lnTo>
                <a:lnTo>
                  <a:pt x="2012029" y="1755616"/>
                </a:lnTo>
                <a:lnTo>
                  <a:pt x="2057273" y="1738947"/>
                </a:lnTo>
                <a:lnTo>
                  <a:pt x="2073941" y="1693703"/>
                </a:lnTo>
                <a:lnTo>
                  <a:pt x="2076323" y="1605597"/>
                </a:lnTo>
                <a:lnTo>
                  <a:pt x="2076323" y="152400"/>
                </a:lnTo>
                <a:lnTo>
                  <a:pt x="2073941" y="64293"/>
                </a:lnTo>
                <a:lnTo>
                  <a:pt x="2057273" y="19050"/>
                </a:lnTo>
                <a:lnTo>
                  <a:pt x="2012029" y="2381"/>
                </a:lnTo>
                <a:lnTo>
                  <a:pt x="1923923" y="0"/>
                </a:lnTo>
                <a:close/>
              </a:path>
            </a:pathLst>
          </a:custGeom>
          <a:solidFill>
            <a:srgbClr val="ffd8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8" name="object 9"/>
          <p:cNvSpPr/>
          <p:nvPr/>
        </p:nvSpPr>
        <p:spPr>
          <a:xfrm>
            <a:off x="4424400" y="3971880"/>
            <a:ext cx="1845720" cy="183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предприятиях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может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быть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предоставлен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вы-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бор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питания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комнатах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для персонала,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торго-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вых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автоматах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офи-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сах, а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также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обеспечен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легкий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доступ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свежим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фруктам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здоровым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закускам.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object 10"/>
          <p:cNvSpPr/>
          <p:nvPr/>
        </p:nvSpPr>
        <p:spPr>
          <a:xfrm>
            <a:off x="4322520" y="1404000"/>
            <a:ext cx="2075760" cy="1757520"/>
          </a:xfrm>
          <a:custGeom>
            <a:avLst/>
            <a:gdLst>
              <a:gd name="textAreaLeft" fmla="*/ 0 w 2075760"/>
              <a:gd name="textAreaRight" fmla="*/ 2076480 w 2075760"/>
              <a:gd name="textAreaTop" fmla="*/ 0 h 1757520"/>
              <a:gd name="textAreaBottom" fmla="*/ 1758240 h 1757520"/>
            </a:gdLst>
            <a:ahLst/>
            <a:rect l="textAreaLeft" t="textAreaTop" r="textAreaRight" b="textAreaBottom"/>
            <a:pathLst>
              <a:path w="2076450" h="1758314">
                <a:moveTo>
                  <a:pt x="1923923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05597"/>
                </a:lnTo>
                <a:lnTo>
                  <a:pt x="2381" y="1693703"/>
                </a:lnTo>
                <a:lnTo>
                  <a:pt x="19050" y="1738947"/>
                </a:lnTo>
                <a:lnTo>
                  <a:pt x="64293" y="1755616"/>
                </a:lnTo>
                <a:lnTo>
                  <a:pt x="152400" y="1757997"/>
                </a:lnTo>
                <a:lnTo>
                  <a:pt x="1923923" y="1757997"/>
                </a:lnTo>
                <a:lnTo>
                  <a:pt x="2012029" y="1755616"/>
                </a:lnTo>
                <a:lnTo>
                  <a:pt x="2057273" y="1738947"/>
                </a:lnTo>
                <a:lnTo>
                  <a:pt x="2073941" y="1693703"/>
                </a:lnTo>
                <a:lnTo>
                  <a:pt x="2076323" y="1605597"/>
                </a:lnTo>
                <a:lnTo>
                  <a:pt x="2076323" y="152400"/>
                </a:lnTo>
                <a:lnTo>
                  <a:pt x="2073941" y="64293"/>
                </a:lnTo>
                <a:lnTo>
                  <a:pt x="2057273" y="19050"/>
                </a:lnTo>
                <a:lnTo>
                  <a:pt x="2012029" y="2381"/>
                </a:lnTo>
                <a:lnTo>
                  <a:pt x="1923923" y="0"/>
                </a:lnTo>
                <a:close/>
              </a:path>
            </a:pathLst>
          </a:custGeom>
          <a:solidFill>
            <a:srgbClr val="ffd8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50" name="object 11"/>
          <p:cNvSpPr/>
          <p:nvPr/>
        </p:nvSpPr>
        <p:spPr>
          <a:xfrm>
            <a:off x="4378680" y="1512000"/>
            <a:ext cx="1936080" cy="151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120" bIns="0" anchor="t">
            <a:spAutoFit/>
          </a:bodyPr>
          <a:p>
            <a:pPr marL="12240" algn="ctr">
              <a:lnSpc>
                <a:spcPts val="1301"/>
              </a:lnSpc>
              <a:spcBef>
                <a:spcPts val="261"/>
              </a:spcBef>
            </a:pP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Может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значительно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повлиять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способ-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ность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сотрудника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эффек-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тивно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выполнять свою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работу,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например,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уве-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личивая общие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ресурсы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организма, улучшать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его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способность концентри-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ро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атьс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я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0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.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object 12"/>
          <p:cNvSpPr/>
          <p:nvPr/>
        </p:nvSpPr>
        <p:spPr>
          <a:xfrm>
            <a:off x="7318800" y="3948120"/>
            <a:ext cx="2075760" cy="1757520"/>
          </a:xfrm>
          <a:custGeom>
            <a:avLst/>
            <a:gdLst>
              <a:gd name="textAreaLeft" fmla="*/ 0 w 2075760"/>
              <a:gd name="textAreaRight" fmla="*/ 2076480 w 2075760"/>
              <a:gd name="textAreaTop" fmla="*/ 0 h 1757520"/>
              <a:gd name="textAreaBottom" fmla="*/ 1758240 h 1757520"/>
            </a:gdLst>
            <a:ahLst/>
            <a:rect l="textAreaLeft" t="textAreaTop" r="textAreaRight" b="textAreaBottom"/>
            <a:pathLst>
              <a:path w="2076450" h="1758314">
                <a:moveTo>
                  <a:pt x="1923923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05597"/>
                </a:lnTo>
                <a:lnTo>
                  <a:pt x="2381" y="1693703"/>
                </a:lnTo>
                <a:lnTo>
                  <a:pt x="19050" y="1738947"/>
                </a:lnTo>
                <a:lnTo>
                  <a:pt x="64293" y="1755616"/>
                </a:lnTo>
                <a:lnTo>
                  <a:pt x="152400" y="1757997"/>
                </a:lnTo>
                <a:lnTo>
                  <a:pt x="1923923" y="1757997"/>
                </a:lnTo>
                <a:lnTo>
                  <a:pt x="2012029" y="1755616"/>
                </a:lnTo>
                <a:lnTo>
                  <a:pt x="2057273" y="1738947"/>
                </a:lnTo>
                <a:lnTo>
                  <a:pt x="2073941" y="1693703"/>
                </a:lnTo>
                <a:lnTo>
                  <a:pt x="2076323" y="1605597"/>
                </a:lnTo>
                <a:lnTo>
                  <a:pt x="2076323" y="152400"/>
                </a:lnTo>
                <a:lnTo>
                  <a:pt x="2073941" y="64293"/>
                </a:lnTo>
                <a:lnTo>
                  <a:pt x="2057273" y="19050"/>
                </a:lnTo>
                <a:lnTo>
                  <a:pt x="2012029" y="2381"/>
                </a:lnTo>
                <a:lnTo>
                  <a:pt x="1923923" y="0"/>
                </a:lnTo>
                <a:close/>
              </a:path>
            </a:pathLst>
          </a:custGeom>
          <a:solidFill>
            <a:srgbClr val="ffd8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52" name="object 13"/>
          <p:cNvSpPr/>
          <p:nvPr/>
        </p:nvSpPr>
        <p:spPr>
          <a:xfrm>
            <a:off x="7369920" y="3971880"/>
            <a:ext cx="1947600" cy="183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Здоро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питани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може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т 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быт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ь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об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сп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чен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ка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че-  ре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з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патерналис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ски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й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д-  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х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у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м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ограничения  выбор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б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л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ю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напит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ов  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ль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з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мен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ю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здоро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г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 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питания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,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та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чере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з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б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л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ее  гибки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й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х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сист</a:t>
            </a:r>
            <a:r>
              <a:rPr b="1" lang="ru-RU" sz="1200" spc="-55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мы  скидок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,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бон</a:t>
            </a:r>
            <a:r>
              <a:rPr b="1" lang="ru-RU" sz="1200" spc="-72" strike="noStrike">
                <a:solidFill>
                  <a:srgbClr val="25408f"/>
                </a:solidFill>
                <a:latin typeface="Arial"/>
                <a:ea typeface="DejaVu Sans"/>
              </a:rPr>
              <a:t>у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со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4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.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object 14"/>
          <p:cNvSpPr/>
          <p:nvPr/>
        </p:nvSpPr>
        <p:spPr>
          <a:xfrm>
            <a:off x="1391400" y="1404000"/>
            <a:ext cx="2208240" cy="1757520"/>
          </a:xfrm>
          <a:custGeom>
            <a:avLst/>
            <a:gdLst>
              <a:gd name="textAreaLeft" fmla="*/ 0 w 2208240"/>
              <a:gd name="textAreaRight" fmla="*/ 2208960 w 2208240"/>
              <a:gd name="textAreaTop" fmla="*/ 0 h 1757520"/>
              <a:gd name="textAreaBottom" fmla="*/ 1758240 h 1757520"/>
            </a:gdLst>
            <a:ahLst/>
            <a:rect l="textAreaLeft" t="textAreaTop" r="textAreaRight" b="textAreaBottom"/>
            <a:pathLst>
              <a:path w="2076450" h="1758314">
                <a:moveTo>
                  <a:pt x="1923923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605597"/>
                </a:lnTo>
                <a:lnTo>
                  <a:pt x="2381" y="1693703"/>
                </a:lnTo>
                <a:lnTo>
                  <a:pt x="19050" y="1738947"/>
                </a:lnTo>
                <a:lnTo>
                  <a:pt x="64293" y="1755616"/>
                </a:lnTo>
                <a:lnTo>
                  <a:pt x="152400" y="1757997"/>
                </a:lnTo>
                <a:lnTo>
                  <a:pt x="1923923" y="1757997"/>
                </a:lnTo>
                <a:lnTo>
                  <a:pt x="2012029" y="1755616"/>
                </a:lnTo>
                <a:lnTo>
                  <a:pt x="2057273" y="1738947"/>
                </a:lnTo>
                <a:lnTo>
                  <a:pt x="2073941" y="1693703"/>
                </a:lnTo>
                <a:lnTo>
                  <a:pt x="2076323" y="1605597"/>
                </a:lnTo>
                <a:lnTo>
                  <a:pt x="2076323" y="152400"/>
                </a:lnTo>
                <a:lnTo>
                  <a:pt x="2073941" y="64293"/>
                </a:lnTo>
                <a:lnTo>
                  <a:pt x="2057273" y="19050"/>
                </a:lnTo>
                <a:lnTo>
                  <a:pt x="2012029" y="2381"/>
                </a:lnTo>
                <a:lnTo>
                  <a:pt x="1923923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54" name="object 15"/>
          <p:cNvSpPr/>
          <p:nvPr/>
        </p:nvSpPr>
        <p:spPr>
          <a:xfrm>
            <a:off x="1658160" y="1963800"/>
            <a:ext cx="1761480" cy="65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8880" indent="-1170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100" spc="-7" strike="noStrike">
                <a:solidFill>
                  <a:srgbClr val="25408f"/>
                </a:solidFill>
                <a:latin typeface="Arial"/>
                <a:ea typeface="DejaVu Sans"/>
              </a:rPr>
              <a:t>ЗДО</a:t>
            </a:r>
            <a:r>
              <a:rPr b="1" lang="ru-RU" sz="2100" spc="-32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1" lang="ru-RU" sz="21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2100" spc="-55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2100" spc="-1" strike="noStrike">
                <a:solidFill>
                  <a:srgbClr val="25408f"/>
                </a:solidFill>
                <a:latin typeface="Arial"/>
                <a:ea typeface="DejaVu Sans"/>
              </a:rPr>
              <a:t>ОЕ  </a:t>
            </a:r>
            <a:r>
              <a:rPr b="1" lang="ru-RU" sz="2100" spc="-26" strike="noStrike">
                <a:solidFill>
                  <a:srgbClr val="25408f"/>
                </a:solidFill>
                <a:latin typeface="Arial"/>
                <a:ea typeface="DejaVu Sans"/>
              </a:rPr>
              <a:t>ПИТАНИЕ</a:t>
            </a:r>
            <a:endParaRPr b="0" lang="ru-RU" sz="2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5" name="object 16" descr=""/>
          <p:cNvPicPr/>
          <p:nvPr/>
        </p:nvPicPr>
        <p:blipFill>
          <a:blip r:embed="rId3"/>
          <a:stretch/>
        </p:blipFill>
        <p:spPr>
          <a:xfrm>
            <a:off x="3780000" y="1998000"/>
            <a:ext cx="393480" cy="456480"/>
          </a:xfrm>
          <a:prstGeom prst="rect">
            <a:avLst/>
          </a:prstGeom>
          <a:ln w="0">
            <a:noFill/>
          </a:ln>
        </p:spPr>
      </p:pic>
      <p:grpSp>
        <p:nvGrpSpPr>
          <p:cNvPr id="156" name="object 17"/>
          <p:cNvGrpSpPr/>
          <p:nvPr/>
        </p:nvGrpSpPr>
        <p:grpSpPr>
          <a:xfrm>
            <a:off x="3713760" y="4507200"/>
            <a:ext cx="3357720" cy="456480"/>
            <a:chOff x="3713760" y="4507200"/>
            <a:chExt cx="3357720" cy="456480"/>
          </a:xfrm>
        </p:grpSpPr>
        <p:pic>
          <p:nvPicPr>
            <p:cNvPr id="157" name="object 18" descr=""/>
            <p:cNvPicPr/>
            <p:nvPr/>
          </p:nvPicPr>
          <p:blipFill>
            <a:blip r:embed="rId4"/>
            <a:stretch/>
          </p:blipFill>
          <p:spPr>
            <a:xfrm>
              <a:off x="3713760" y="4507200"/>
              <a:ext cx="393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object 19" descr=""/>
            <p:cNvPicPr/>
            <p:nvPr/>
          </p:nvPicPr>
          <p:blipFill>
            <a:blip r:embed="rId5"/>
            <a:stretch/>
          </p:blipFill>
          <p:spPr>
            <a:xfrm>
              <a:off x="6678000" y="4507200"/>
              <a:ext cx="393480" cy="4564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59" name="object 20" descr=""/>
          <p:cNvPicPr/>
          <p:nvPr/>
        </p:nvPicPr>
        <p:blipFill>
          <a:blip r:embed="rId6"/>
          <a:stretch/>
        </p:blipFill>
        <p:spPr>
          <a:xfrm>
            <a:off x="2247840" y="3339720"/>
            <a:ext cx="456480" cy="39348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2"/>
          <p:cNvSpPr>
            <a:spLocks noGrp="1"/>
          </p:cNvSpPr>
          <p:nvPr>
            <p:ph type="ftr" idx="1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1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9D187335-DE16-42FF-AFE0-D5D8585C527D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41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17" name="object 4" descr=""/>
            <p:cNvPicPr/>
            <p:nvPr/>
          </p:nvPicPr>
          <p:blipFill>
            <a:blip r:embed="rId2"/>
            <a:stretch/>
          </p:blipFill>
          <p:spPr>
            <a:xfrm>
              <a:off x="812160" y="7260480"/>
              <a:ext cx="1321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18" name="object 5"/>
          <p:cNvSpPr/>
          <p:nvPr/>
        </p:nvSpPr>
        <p:spPr>
          <a:xfrm>
            <a:off x="1819800" y="624600"/>
            <a:ext cx="424044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практики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необходимо: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object 6"/>
          <p:cNvSpPr/>
          <p:nvPr/>
        </p:nvSpPr>
        <p:spPr>
          <a:xfrm>
            <a:off x="1472400" y="1038960"/>
            <a:ext cx="1725840" cy="157104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1726564" h="157162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18818"/>
                </a:lnTo>
                <a:lnTo>
                  <a:pt x="2381" y="1506924"/>
                </a:lnTo>
                <a:lnTo>
                  <a:pt x="19050" y="1552168"/>
                </a:lnTo>
                <a:lnTo>
                  <a:pt x="64293" y="1568837"/>
                </a:lnTo>
                <a:lnTo>
                  <a:pt x="152400" y="1571218"/>
                </a:lnTo>
                <a:lnTo>
                  <a:pt x="1574025" y="1571218"/>
                </a:lnTo>
                <a:lnTo>
                  <a:pt x="1662131" y="1568837"/>
                </a:lnTo>
                <a:lnTo>
                  <a:pt x="1707375" y="1552168"/>
                </a:lnTo>
                <a:lnTo>
                  <a:pt x="1724044" y="1506924"/>
                </a:lnTo>
                <a:lnTo>
                  <a:pt x="1726425" y="1418818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0" name="object 7"/>
          <p:cNvSpPr/>
          <p:nvPr/>
        </p:nvSpPr>
        <p:spPr>
          <a:xfrm>
            <a:off x="1651680" y="1208880"/>
            <a:ext cx="1333440" cy="12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Определить 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фор-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мат</a:t>
            </a:r>
            <a:r>
              <a:rPr b="1" lang="ru-RU" sz="14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–</a:t>
            </a:r>
            <a:r>
              <a:rPr b="1" lang="ru-RU" sz="14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плакаты,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плазменные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панели, 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компьютеры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object 8"/>
          <p:cNvSpPr/>
          <p:nvPr/>
        </p:nvSpPr>
        <p:spPr>
          <a:xfrm>
            <a:off x="6104160" y="1019520"/>
            <a:ext cx="1725840" cy="159012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90120"/>
              <a:gd name="textAreaBottom" fmla="*/ 1590840 h 1590120"/>
            </a:gdLst>
            <a:ahLst/>
            <a:rect l="textAreaLeft" t="textAreaTop" r="textAreaRight" b="textAreaBottom"/>
            <a:pathLst>
              <a:path w="1726565" h="159067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38249"/>
                </a:lnTo>
                <a:lnTo>
                  <a:pt x="2381" y="1526355"/>
                </a:lnTo>
                <a:lnTo>
                  <a:pt x="19050" y="1571599"/>
                </a:lnTo>
                <a:lnTo>
                  <a:pt x="64293" y="1588268"/>
                </a:lnTo>
                <a:lnTo>
                  <a:pt x="152400" y="1590649"/>
                </a:lnTo>
                <a:lnTo>
                  <a:pt x="1574025" y="1590649"/>
                </a:lnTo>
                <a:lnTo>
                  <a:pt x="1662131" y="1588268"/>
                </a:lnTo>
                <a:lnTo>
                  <a:pt x="1707375" y="1571599"/>
                </a:lnTo>
                <a:lnTo>
                  <a:pt x="1724044" y="1526355"/>
                </a:lnTo>
                <a:lnTo>
                  <a:pt x="1726425" y="1438249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2" name="object 9"/>
          <p:cNvSpPr/>
          <p:nvPr/>
        </p:nvSpPr>
        <p:spPr>
          <a:xfrm>
            <a:off x="6417000" y="1445040"/>
            <a:ext cx="106668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44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Получить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э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спе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тную  оценку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object 10"/>
          <p:cNvSpPr/>
          <p:nvPr/>
        </p:nvSpPr>
        <p:spPr>
          <a:xfrm>
            <a:off x="3793680" y="1038960"/>
            <a:ext cx="1725840" cy="157104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1726564" h="157162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18818"/>
                </a:lnTo>
                <a:lnTo>
                  <a:pt x="2381" y="1506924"/>
                </a:lnTo>
                <a:lnTo>
                  <a:pt x="19050" y="1552168"/>
                </a:lnTo>
                <a:lnTo>
                  <a:pt x="64293" y="1568837"/>
                </a:lnTo>
                <a:lnTo>
                  <a:pt x="152400" y="1571218"/>
                </a:lnTo>
                <a:lnTo>
                  <a:pt x="1574025" y="1571218"/>
                </a:lnTo>
                <a:lnTo>
                  <a:pt x="1662131" y="1568837"/>
                </a:lnTo>
                <a:lnTo>
                  <a:pt x="1707375" y="1552168"/>
                </a:lnTo>
                <a:lnTo>
                  <a:pt x="1724044" y="1506924"/>
                </a:lnTo>
                <a:lnTo>
                  <a:pt x="1726425" y="1418818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4" name="object 11"/>
          <p:cNvSpPr/>
          <p:nvPr/>
        </p:nvSpPr>
        <p:spPr>
          <a:xfrm>
            <a:off x="3900600" y="1223640"/>
            <a:ext cx="147816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Подобрать,</a:t>
            </a:r>
            <a:r>
              <a:rPr b="1" lang="ru-RU" sz="14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при- </a:t>
            </a:r>
            <a:r>
              <a:rPr b="1" lang="ru-RU" sz="1400" spc="-3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обрести,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рас- 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тиражировать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информацион-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ные</a:t>
            </a:r>
            <a:r>
              <a:rPr b="1" lang="ru-RU" sz="14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материалы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object 12"/>
          <p:cNvSpPr/>
          <p:nvPr/>
        </p:nvSpPr>
        <p:spPr>
          <a:xfrm>
            <a:off x="8425440" y="1019520"/>
            <a:ext cx="1725840" cy="159012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90120"/>
              <a:gd name="textAreaBottom" fmla="*/ 1590840 h 1590120"/>
            </a:gdLst>
            <a:ahLst/>
            <a:rect l="textAreaLeft" t="textAreaTop" r="textAreaRight" b="textAreaBottom"/>
            <a:pathLst>
              <a:path w="1726565" h="159067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38249"/>
                </a:lnTo>
                <a:lnTo>
                  <a:pt x="2381" y="1526355"/>
                </a:lnTo>
                <a:lnTo>
                  <a:pt x="19050" y="1571599"/>
                </a:lnTo>
                <a:lnTo>
                  <a:pt x="64293" y="1588268"/>
                </a:lnTo>
                <a:lnTo>
                  <a:pt x="152400" y="1590649"/>
                </a:lnTo>
                <a:lnTo>
                  <a:pt x="1574025" y="1590649"/>
                </a:lnTo>
                <a:lnTo>
                  <a:pt x="1662131" y="1588268"/>
                </a:lnTo>
                <a:lnTo>
                  <a:pt x="1707375" y="1571599"/>
                </a:lnTo>
                <a:lnTo>
                  <a:pt x="1724044" y="1526355"/>
                </a:lnTo>
                <a:lnTo>
                  <a:pt x="1726425" y="1438249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26" name="object 13"/>
          <p:cNvSpPr/>
          <p:nvPr/>
        </p:nvSpPr>
        <p:spPr>
          <a:xfrm>
            <a:off x="8687520" y="1330200"/>
            <a:ext cx="1167840" cy="8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9396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Поместить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400" spc="-6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обозначен- </a:t>
            </a:r>
            <a:r>
              <a:rPr b="1" lang="ru-RU" sz="1400" spc="-3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ных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местах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(форматах)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7" name="object 14" descr=""/>
          <p:cNvPicPr/>
          <p:nvPr/>
        </p:nvPicPr>
        <p:blipFill>
          <a:blip r:embed="rId3"/>
          <a:stretch/>
        </p:blipFill>
        <p:spPr>
          <a:xfrm>
            <a:off x="3326400" y="153504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428" name="object 15" descr=""/>
          <p:cNvPicPr/>
          <p:nvPr/>
        </p:nvPicPr>
        <p:blipFill>
          <a:blip r:embed="rId4"/>
          <a:stretch/>
        </p:blipFill>
        <p:spPr>
          <a:xfrm>
            <a:off x="7949880" y="143280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429" name="object 16" descr=""/>
          <p:cNvPicPr/>
          <p:nvPr/>
        </p:nvPicPr>
        <p:blipFill>
          <a:blip r:embed="rId5"/>
          <a:stretch/>
        </p:blipFill>
        <p:spPr>
          <a:xfrm>
            <a:off x="5609520" y="1483920"/>
            <a:ext cx="393480" cy="456480"/>
          </a:xfrm>
          <a:prstGeom prst="rect">
            <a:avLst/>
          </a:prstGeom>
          <a:ln w="0">
            <a:noFill/>
          </a:ln>
        </p:spPr>
      </p:pic>
      <p:sp>
        <p:nvSpPr>
          <p:cNvPr id="430" name="object 17"/>
          <p:cNvSpPr/>
          <p:nvPr/>
        </p:nvSpPr>
        <p:spPr>
          <a:xfrm>
            <a:off x="1459800" y="2636640"/>
            <a:ext cx="8705160" cy="407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30"/>
              </a:spcBef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PR-отдел,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менеджер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реализации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24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Постоянно,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регулярной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периодичностью.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5928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мест,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оформленных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информационными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материалами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вреде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потреб-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электронных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сигарет.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896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знающих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электронных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сигарет;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поддерживающих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корпоративную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политику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жизни;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сокративших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перекуров;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делавших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попытки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отказаться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отказавшихся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1"/>
          <p:cNvSpPr>
            <a:spLocks noGrp="1"/>
          </p:cNvSpPr>
          <p:nvPr>
            <p:ph type="ftr" idx="6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sldNum" idx="6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A2FB3818-5925-4E04-BFD9-2FA56081DD20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object 2"/>
          <p:cNvGrpSpPr/>
          <p:nvPr/>
        </p:nvGrpSpPr>
        <p:grpSpPr>
          <a:xfrm>
            <a:off x="0" y="4327920"/>
            <a:ext cx="3938760" cy="3062160"/>
            <a:chOff x="0" y="4327920"/>
            <a:chExt cx="3938760" cy="3062160"/>
          </a:xfrm>
        </p:grpSpPr>
        <p:pic>
          <p:nvPicPr>
            <p:cNvPr id="43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35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572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36" name="object 5"/>
            <p:cNvSpPr/>
            <p:nvPr/>
          </p:nvSpPr>
          <p:spPr>
            <a:xfrm>
              <a:off x="1625040" y="4327920"/>
              <a:ext cx="2313720" cy="2409840"/>
            </a:xfrm>
            <a:custGeom>
              <a:avLst/>
              <a:gdLst>
                <a:gd name="textAreaLeft" fmla="*/ 0 w 2313720"/>
                <a:gd name="textAreaRight" fmla="*/ 2314440 w 2313720"/>
                <a:gd name="textAreaTop" fmla="*/ 0 h 2409840"/>
                <a:gd name="textAreaBottom" fmla="*/ 2410560 h 2409840"/>
              </a:gdLst>
              <a:ahLst/>
              <a:rect l="textAreaLeft" t="textAreaTop" r="textAreaRight" b="textAreaBottom"/>
              <a:pathLst>
                <a:path w="2314575" h="2410459">
                  <a:moveTo>
                    <a:pt x="2109711" y="0"/>
                  </a:moveTo>
                  <a:lnTo>
                    <a:pt x="204266" y="0"/>
                  </a:lnTo>
                  <a:lnTo>
                    <a:pt x="86175" y="3191"/>
                  </a:lnTo>
                  <a:lnTo>
                    <a:pt x="25533" y="25533"/>
                  </a:lnTo>
                  <a:lnTo>
                    <a:pt x="3191" y="86175"/>
                  </a:lnTo>
                  <a:lnTo>
                    <a:pt x="0" y="204266"/>
                  </a:lnTo>
                  <a:lnTo>
                    <a:pt x="0" y="2205697"/>
                  </a:lnTo>
                  <a:lnTo>
                    <a:pt x="3191" y="2323789"/>
                  </a:lnTo>
                  <a:lnTo>
                    <a:pt x="25533" y="2384431"/>
                  </a:lnTo>
                  <a:lnTo>
                    <a:pt x="86175" y="2406773"/>
                  </a:lnTo>
                  <a:lnTo>
                    <a:pt x="204266" y="2409964"/>
                  </a:lnTo>
                  <a:lnTo>
                    <a:pt x="2109711" y="2409964"/>
                  </a:lnTo>
                  <a:lnTo>
                    <a:pt x="2227803" y="2406773"/>
                  </a:lnTo>
                  <a:lnTo>
                    <a:pt x="2288444" y="2384431"/>
                  </a:lnTo>
                  <a:lnTo>
                    <a:pt x="2310786" y="2323789"/>
                  </a:lnTo>
                  <a:lnTo>
                    <a:pt x="2313978" y="2205697"/>
                  </a:lnTo>
                  <a:lnTo>
                    <a:pt x="2313978" y="204266"/>
                  </a:lnTo>
                  <a:lnTo>
                    <a:pt x="2310786" y="86175"/>
                  </a:lnTo>
                  <a:lnTo>
                    <a:pt x="2288444" y="25533"/>
                  </a:lnTo>
                  <a:lnTo>
                    <a:pt x="2227803" y="3191"/>
                  </a:lnTo>
                  <a:lnTo>
                    <a:pt x="2109711" y="0"/>
                  </a:lnTo>
                  <a:close/>
                </a:path>
              </a:pathLst>
            </a:custGeom>
            <a:solidFill>
              <a:srgbClr val="ffdd7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1459800" y="644400"/>
            <a:ext cx="860796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Оформление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рабочих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мест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общего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пользования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здоровыми </a:t>
            </a:r>
            <a:r>
              <a:rPr b="1" lang="ru-RU" sz="2000" spc="-54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альтернативами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вместо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перекуров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object 7"/>
          <p:cNvSpPr/>
          <p:nvPr/>
        </p:nvSpPr>
        <p:spPr>
          <a:xfrm>
            <a:off x="1459800" y="1252800"/>
            <a:ext cx="8706240" cy="199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вредном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воздействии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табачного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дыма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мотивирование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Повышению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мотивированию отказаться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помимо информи-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рования, способствует создание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условий для сокращения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числа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перекуров,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предоставление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ровых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альтернатив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перекурам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общем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комплексе информационно-коммуникационных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object 8"/>
          <p:cNvSpPr/>
          <p:nvPr/>
        </p:nvSpPr>
        <p:spPr>
          <a:xfrm>
            <a:off x="1459800" y="3308760"/>
            <a:ext cx="5544000" cy="84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осу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щ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ест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лени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тики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нео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х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есп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чить 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Потребуются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финансовые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вложения.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практики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необходимо: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object 9"/>
          <p:cNvSpPr/>
          <p:nvPr/>
        </p:nvSpPr>
        <p:spPr>
          <a:xfrm>
            <a:off x="7125840" y="3308760"/>
            <a:ext cx="303516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216800"/>
                <a:tab algn="l" pos="19483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сани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арны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норм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поме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щ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object 10"/>
          <p:cNvSpPr/>
          <p:nvPr/>
        </p:nvSpPr>
        <p:spPr>
          <a:xfrm>
            <a:off x="1713600" y="4388400"/>
            <a:ext cx="2089800" cy="13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Разместить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тарелки с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яблоками вокруг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рабо-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чих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зон,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холлах,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ме-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стах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общего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доступа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300" spc="-34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их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потребления вместо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перекуров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или для раз-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рядки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во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время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работы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object 11"/>
          <p:cNvSpPr/>
          <p:nvPr/>
        </p:nvSpPr>
        <p:spPr>
          <a:xfrm>
            <a:off x="7833240" y="4302000"/>
            <a:ext cx="2313720" cy="2435760"/>
          </a:xfrm>
          <a:custGeom>
            <a:avLst/>
            <a:gdLst>
              <a:gd name="textAreaLeft" fmla="*/ 0 w 2313720"/>
              <a:gd name="textAreaRight" fmla="*/ 2314440 w 2313720"/>
              <a:gd name="textAreaTop" fmla="*/ 0 h 2435760"/>
              <a:gd name="textAreaBottom" fmla="*/ 2436480 h 2435760"/>
            </a:gdLst>
            <a:ahLst/>
            <a:rect l="textAreaLeft" t="textAreaTop" r="textAreaRight" b="textAreaBottom"/>
            <a:pathLst>
              <a:path w="2314575" h="2436495">
                <a:moveTo>
                  <a:pt x="2109711" y="0"/>
                </a:moveTo>
                <a:lnTo>
                  <a:pt x="204266" y="0"/>
                </a:lnTo>
                <a:lnTo>
                  <a:pt x="86175" y="3191"/>
                </a:lnTo>
                <a:lnTo>
                  <a:pt x="25533" y="25533"/>
                </a:lnTo>
                <a:lnTo>
                  <a:pt x="3191" y="86175"/>
                </a:lnTo>
                <a:lnTo>
                  <a:pt x="0" y="204266"/>
                </a:lnTo>
                <a:lnTo>
                  <a:pt x="0" y="2231732"/>
                </a:lnTo>
                <a:lnTo>
                  <a:pt x="3191" y="2349831"/>
                </a:lnTo>
                <a:lnTo>
                  <a:pt x="25533" y="2410477"/>
                </a:lnTo>
                <a:lnTo>
                  <a:pt x="86175" y="2432820"/>
                </a:lnTo>
                <a:lnTo>
                  <a:pt x="204266" y="2436012"/>
                </a:lnTo>
                <a:lnTo>
                  <a:pt x="2109711" y="2436012"/>
                </a:lnTo>
                <a:lnTo>
                  <a:pt x="2227803" y="2432820"/>
                </a:lnTo>
                <a:lnTo>
                  <a:pt x="2288444" y="2410477"/>
                </a:lnTo>
                <a:lnTo>
                  <a:pt x="2310786" y="2349831"/>
                </a:lnTo>
                <a:lnTo>
                  <a:pt x="2313978" y="2231732"/>
                </a:lnTo>
                <a:lnTo>
                  <a:pt x="2313978" y="204266"/>
                </a:lnTo>
                <a:lnTo>
                  <a:pt x="2310786" y="86175"/>
                </a:lnTo>
                <a:lnTo>
                  <a:pt x="2288444" y="25533"/>
                </a:lnTo>
                <a:lnTo>
                  <a:pt x="2227803" y="3191"/>
                </a:lnTo>
                <a:lnTo>
                  <a:pt x="2109711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43" name="object 12"/>
          <p:cNvSpPr/>
          <p:nvPr/>
        </p:nvSpPr>
        <p:spPr>
          <a:xfrm>
            <a:off x="8227800" y="4388400"/>
            <a:ext cx="1477440" cy="10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Организовать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ин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ф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миро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ание 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сотрудников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4220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o</a:t>
            </a:r>
            <a:r>
              <a:rPr b="1" lang="ru-RU" sz="13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проводимом </a:t>
            </a:r>
            <a:r>
              <a:rPr b="1" lang="ru-RU" sz="1300" spc="-35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мероприятии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object 13"/>
          <p:cNvSpPr/>
          <p:nvPr/>
        </p:nvSpPr>
        <p:spPr>
          <a:xfrm>
            <a:off x="4736160" y="4327920"/>
            <a:ext cx="2313720" cy="2409840"/>
          </a:xfrm>
          <a:custGeom>
            <a:avLst/>
            <a:gdLst>
              <a:gd name="textAreaLeft" fmla="*/ 0 w 2313720"/>
              <a:gd name="textAreaRight" fmla="*/ 2314440 w 2313720"/>
              <a:gd name="textAreaTop" fmla="*/ 0 h 2409840"/>
              <a:gd name="textAreaBottom" fmla="*/ 2410560 h 2409840"/>
            </a:gdLst>
            <a:ahLst/>
            <a:rect l="textAreaLeft" t="textAreaTop" r="textAreaRight" b="textAreaBottom"/>
            <a:pathLst>
              <a:path w="2314575" h="2410459">
                <a:moveTo>
                  <a:pt x="2109711" y="0"/>
                </a:moveTo>
                <a:lnTo>
                  <a:pt x="204266" y="0"/>
                </a:lnTo>
                <a:lnTo>
                  <a:pt x="86175" y="3191"/>
                </a:lnTo>
                <a:lnTo>
                  <a:pt x="25533" y="25533"/>
                </a:lnTo>
                <a:lnTo>
                  <a:pt x="3191" y="86175"/>
                </a:lnTo>
                <a:lnTo>
                  <a:pt x="0" y="204266"/>
                </a:lnTo>
                <a:lnTo>
                  <a:pt x="0" y="2205697"/>
                </a:lnTo>
                <a:lnTo>
                  <a:pt x="3191" y="2323789"/>
                </a:lnTo>
                <a:lnTo>
                  <a:pt x="25533" y="2384431"/>
                </a:lnTo>
                <a:lnTo>
                  <a:pt x="86175" y="2406773"/>
                </a:lnTo>
                <a:lnTo>
                  <a:pt x="204266" y="2409964"/>
                </a:lnTo>
                <a:lnTo>
                  <a:pt x="2109711" y="2409964"/>
                </a:lnTo>
                <a:lnTo>
                  <a:pt x="2227803" y="2406773"/>
                </a:lnTo>
                <a:lnTo>
                  <a:pt x="2288444" y="2384431"/>
                </a:lnTo>
                <a:lnTo>
                  <a:pt x="2310786" y="2323789"/>
                </a:lnTo>
                <a:lnTo>
                  <a:pt x="2313978" y="2205697"/>
                </a:lnTo>
                <a:lnTo>
                  <a:pt x="2313978" y="204266"/>
                </a:lnTo>
                <a:lnTo>
                  <a:pt x="2310786" y="86175"/>
                </a:lnTo>
                <a:lnTo>
                  <a:pt x="2288444" y="25533"/>
                </a:lnTo>
                <a:lnTo>
                  <a:pt x="2227803" y="3191"/>
                </a:lnTo>
                <a:lnTo>
                  <a:pt x="2109711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45" name="object 14"/>
          <p:cNvSpPr/>
          <p:nvPr/>
        </p:nvSpPr>
        <p:spPr>
          <a:xfrm>
            <a:off x="4826520" y="4376520"/>
            <a:ext cx="2086560" cy="179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Оборудовать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местах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 общего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пользования,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вокруг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рабочих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зон,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холлах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зоны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само-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стоятельных занятий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 физическими упражне-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 ниями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вместо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переку-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ров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или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разрядки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во </a:t>
            </a:r>
            <a:r>
              <a:rPr b="1" lang="ru-RU" sz="1300" spc="-34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время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работы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46" name="object 15"/>
          <p:cNvGrpSpPr/>
          <p:nvPr/>
        </p:nvGrpSpPr>
        <p:grpSpPr>
          <a:xfrm>
            <a:off x="2475000" y="5222880"/>
            <a:ext cx="7104240" cy="1514520"/>
            <a:chOff x="2475000" y="5222880"/>
            <a:chExt cx="7104240" cy="1514520"/>
          </a:xfrm>
        </p:grpSpPr>
        <p:pic>
          <p:nvPicPr>
            <p:cNvPr id="447" name="object 16" descr=""/>
            <p:cNvPicPr/>
            <p:nvPr/>
          </p:nvPicPr>
          <p:blipFill>
            <a:blip r:embed="rId3"/>
            <a:stretch/>
          </p:blipFill>
          <p:spPr>
            <a:xfrm>
              <a:off x="4140360" y="5304240"/>
              <a:ext cx="393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8" name="object 17" descr=""/>
            <p:cNvPicPr/>
            <p:nvPr/>
          </p:nvPicPr>
          <p:blipFill>
            <a:blip r:embed="rId4"/>
            <a:stretch/>
          </p:blipFill>
          <p:spPr>
            <a:xfrm>
              <a:off x="7244280" y="5222880"/>
              <a:ext cx="393480" cy="456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49" name="object 18" descr=""/>
            <p:cNvPicPr/>
            <p:nvPr/>
          </p:nvPicPr>
          <p:blipFill>
            <a:blip r:embed="rId5"/>
            <a:stretch/>
          </p:blipFill>
          <p:spPr>
            <a:xfrm>
              <a:off x="5505120" y="6174000"/>
              <a:ext cx="751320" cy="281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0" name="object 19" descr=""/>
            <p:cNvPicPr/>
            <p:nvPr/>
          </p:nvPicPr>
          <p:blipFill>
            <a:blip r:embed="rId6"/>
            <a:stretch/>
          </p:blipFill>
          <p:spPr>
            <a:xfrm>
              <a:off x="5505120" y="6455880"/>
              <a:ext cx="751320" cy="281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1" name="object 20" descr=""/>
            <p:cNvPicPr/>
            <p:nvPr/>
          </p:nvPicPr>
          <p:blipFill>
            <a:blip r:embed="rId7"/>
            <a:stretch/>
          </p:blipFill>
          <p:spPr>
            <a:xfrm>
              <a:off x="8553960" y="5731200"/>
              <a:ext cx="1025280" cy="992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2" name="object 21" descr=""/>
            <p:cNvPicPr/>
            <p:nvPr/>
          </p:nvPicPr>
          <p:blipFill>
            <a:blip r:embed="rId8"/>
            <a:stretch/>
          </p:blipFill>
          <p:spPr>
            <a:xfrm>
              <a:off x="2475000" y="6054120"/>
              <a:ext cx="469440" cy="646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3" name="PlaceHolder 2"/>
          <p:cNvSpPr>
            <a:spLocks noGrp="1"/>
          </p:cNvSpPr>
          <p:nvPr>
            <p:ph type="ftr" idx="6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6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ED01E59-2F04-4823-94E6-BBE6D7BDAF4C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45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57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57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1819800" y="648720"/>
            <a:ext cx="14349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</a:rPr>
              <a:t>Нео</a:t>
            </a:r>
            <a:r>
              <a:rPr b="1" lang="ru-RU" sz="1700" spc="-46" strike="noStrike">
                <a:solidFill>
                  <a:srgbClr val="25408f"/>
                </a:solidFill>
                <a:latin typeface="Arial"/>
              </a:rPr>
              <a:t>бх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</a:rPr>
              <a:t>о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ди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</a:rPr>
              <a:t>м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о: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object 6"/>
          <p:cNvSpPr/>
          <p:nvPr/>
        </p:nvSpPr>
        <p:spPr>
          <a:xfrm>
            <a:off x="1459800" y="2600640"/>
            <a:ext cx="8702640" cy="44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PR-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д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м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ен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дже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реализаци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рограм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мы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ри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лашенны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пециалист 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(при</a:t>
            </a:r>
            <a:r>
              <a:rPr b="0" lang="ru-RU" sz="1500" spc="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необходимости).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Регулярно,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соответствии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планом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9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сотрудников,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принявших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9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ts val="1701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поддерживающих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корпоративную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политику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ку: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корпорация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свободная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табака;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45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изменивших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отношение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курению;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сокративших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перекуров;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8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делавших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попытки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отказаться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8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делавших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попытки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отказаться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81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отказавшихся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object 7"/>
          <p:cNvSpPr/>
          <p:nvPr/>
        </p:nvSpPr>
        <p:spPr>
          <a:xfrm>
            <a:off x="1472400" y="1017720"/>
            <a:ext cx="1725840" cy="157104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1726564" h="157162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18818"/>
                </a:lnTo>
                <a:lnTo>
                  <a:pt x="2381" y="1506924"/>
                </a:lnTo>
                <a:lnTo>
                  <a:pt x="19050" y="1552168"/>
                </a:lnTo>
                <a:lnTo>
                  <a:pt x="64293" y="1568837"/>
                </a:lnTo>
                <a:lnTo>
                  <a:pt x="152400" y="1571218"/>
                </a:lnTo>
                <a:lnTo>
                  <a:pt x="1574025" y="1571218"/>
                </a:lnTo>
                <a:lnTo>
                  <a:pt x="1662131" y="1568837"/>
                </a:lnTo>
                <a:lnTo>
                  <a:pt x="1707375" y="1552168"/>
                </a:lnTo>
                <a:lnTo>
                  <a:pt x="1724044" y="1506924"/>
                </a:lnTo>
                <a:lnTo>
                  <a:pt x="1726425" y="1418818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1" name="object 8"/>
          <p:cNvSpPr/>
          <p:nvPr/>
        </p:nvSpPr>
        <p:spPr>
          <a:xfrm>
            <a:off x="1559160" y="1357560"/>
            <a:ext cx="1517400" cy="9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144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Определить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формат,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контент,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регулярность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способ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проведения </a:t>
            </a:r>
            <a:r>
              <a:rPr b="1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соревнований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object 9"/>
          <p:cNvSpPr/>
          <p:nvPr/>
        </p:nvSpPr>
        <p:spPr>
          <a:xfrm>
            <a:off x="6104160" y="1008000"/>
            <a:ext cx="1725840" cy="159012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90120"/>
              <a:gd name="textAreaBottom" fmla="*/ 1590840 h 1590120"/>
            </a:gdLst>
            <a:ahLst/>
            <a:rect l="textAreaLeft" t="textAreaTop" r="textAreaRight" b="textAreaBottom"/>
            <a:pathLst>
              <a:path w="1726565" h="159067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38249"/>
                </a:lnTo>
                <a:lnTo>
                  <a:pt x="2381" y="1526355"/>
                </a:lnTo>
                <a:lnTo>
                  <a:pt x="19050" y="1571599"/>
                </a:lnTo>
                <a:lnTo>
                  <a:pt x="64293" y="1588268"/>
                </a:lnTo>
                <a:lnTo>
                  <a:pt x="152400" y="1590649"/>
                </a:lnTo>
                <a:lnTo>
                  <a:pt x="1574025" y="1590649"/>
                </a:lnTo>
                <a:lnTo>
                  <a:pt x="1662131" y="1588268"/>
                </a:lnTo>
                <a:lnTo>
                  <a:pt x="1707375" y="1571599"/>
                </a:lnTo>
                <a:lnTo>
                  <a:pt x="1724044" y="1526355"/>
                </a:lnTo>
                <a:lnTo>
                  <a:pt x="1726425" y="1438249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3" name="object 10"/>
          <p:cNvSpPr/>
          <p:nvPr/>
        </p:nvSpPr>
        <p:spPr>
          <a:xfrm>
            <a:off x="6231240" y="1440720"/>
            <a:ext cx="1437480" cy="74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Определить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призовой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фонд,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ф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рм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у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поощрения 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победителей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object 11"/>
          <p:cNvSpPr/>
          <p:nvPr/>
        </p:nvSpPr>
        <p:spPr>
          <a:xfrm>
            <a:off x="3793680" y="1017720"/>
            <a:ext cx="1725840" cy="157104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71040"/>
              <a:gd name="textAreaBottom" fmla="*/ 1571760 h 1571040"/>
            </a:gdLst>
            <a:ahLst/>
            <a:rect l="textAreaLeft" t="textAreaTop" r="textAreaRight" b="textAreaBottom"/>
            <a:pathLst>
              <a:path w="1726564" h="157162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18818"/>
                </a:lnTo>
                <a:lnTo>
                  <a:pt x="2381" y="1506924"/>
                </a:lnTo>
                <a:lnTo>
                  <a:pt x="19050" y="1552168"/>
                </a:lnTo>
                <a:lnTo>
                  <a:pt x="64293" y="1568837"/>
                </a:lnTo>
                <a:lnTo>
                  <a:pt x="152400" y="1571218"/>
                </a:lnTo>
                <a:lnTo>
                  <a:pt x="1574025" y="1571218"/>
                </a:lnTo>
                <a:lnTo>
                  <a:pt x="1662131" y="1568837"/>
                </a:lnTo>
                <a:lnTo>
                  <a:pt x="1707375" y="1552168"/>
                </a:lnTo>
                <a:lnTo>
                  <a:pt x="1724044" y="1506924"/>
                </a:lnTo>
                <a:lnTo>
                  <a:pt x="1726425" y="1418818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5" name="object 12"/>
          <p:cNvSpPr/>
          <p:nvPr/>
        </p:nvSpPr>
        <p:spPr>
          <a:xfrm>
            <a:off x="3986640" y="1148040"/>
            <a:ext cx="1305360" cy="12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Определить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организаторов,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исполнителей,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привлекать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сторонние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организации</a:t>
            </a:r>
            <a:r>
              <a:rPr b="1" lang="ru-RU" sz="1200" spc="-8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при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необходимости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object 13"/>
          <p:cNvSpPr/>
          <p:nvPr/>
        </p:nvSpPr>
        <p:spPr>
          <a:xfrm>
            <a:off x="8425440" y="1008000"/>
            <a:ext cx="1725840" cy="1590120"/>
          </a:xfrm>
          <a:custGeom>
            <a:avLst/>
            <a:gdLst>
              <a:gd name="textAreaLeft" fmla="*/ 0 w 1725840"/>
              <a:gd name="textAreaRight" fmla="*/ 1726560 w 1725840"/>
              <a:gd name="textAreaTop" fmla="*/ 0 h 1590120"/>
              <a:gd name="textAreaBottom" fmla="*/ 1590840 h 1590120"/>
            </a:gdLst>
            <a:ahLst/>
            <a:rect l="textAreaLeft" t="textAreaTop" r="textAreaRight" b="textAreaBottom"/>
            <a:pathLst>
              <a:path w="1726565" h="1590675">
                <a:moveTo>
                  <a:pt x="1574025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438249"/>
                </a:lnTo>
                <a:lnTo>
                  <a:pt x="2381" y="1526355"/>
                </a:lnTo>
                <a:lnTo>
                  <a:pt x="19050" y="1571599"/>
                </a:lnTo>
                <a:lnTo>
                  <a:pt x="64293" y="1588268"/>
                </a:lnTo>
                <a:lnTo>
                  <a:pt x="152400" y="1590649"/>
                </a:lnTo>
                <a:lnTo>
                  <a:pt x="1574025" y="1590649"/>
                </a:lnTo>
                <a:lnTo>
                  <a:pt x="1662131" y="1588268"/>
                </a:lnTo>
                <a:lnTo>
                  <a:pt x="1707375" y="1571599"/>
                </a:lnTo>
                <a:lnTo>
                  <a:pt x="1724044" y="1526355"/>
                </a:lnTo>
                <a:lnTo>
                  <a:pt x="1726425" y="1438249"/>
                </a:lnTo>
                <a:lnTo>
                  <a:pt x="1726425" y="152400"/>
                </a:lnTo>
                <a:lnTo>
                  <a:pt x="1724044" y="64293"/>
                </a:lnTo>
                <a:lnTo>
                  <a:pt x="1707375" y="19050"/>
                </a:lnTo>
                <a:lnTo>
                  <a:pt x="1662131" y="2381"/>
                </a:lnTo>
                <a:lnTo>
                  <a:pt x="1574025" y="0"/>
                </a:lnTo>
                <a:close/>
              </a:path>
            </a:pathLst>
          </a:custGeom>
          <a:solidFill>
            <a:srgbClr val="ffdd7e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67" name="object 14"/>
          <p:cNvSpPr/>
          <p:nvPr/>
        </p:nvSpPr>
        <p:spPr>
          <a:xfrm>
            <a:off x="8493480" y="1325880"/>
            <a:ext cx="1555560" cy="92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Оповестить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сотруд-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ников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предприятия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об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организуемых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соревнованиях,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привлечь</a:t>
            </a:r>
            <a:r>
              <a:rPr b="1" lang="ru-RU" sz="12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1" lang="ru-RU" sz="12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участию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8" name="object 15" descr=""/>
          <p:cNvPicPr/>
          <p:nvPr/>
        </p:nvPicPr>
        <p:blipFill>
          <a:blip r:embed="rId3"/>
          <a:stretch/>
        </p:blipFill>
        <p:spPr>
          <a:xfrm>
            <a:off x="3326400" y="157464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469" name="object 16" descr=""/>
          <p:cNvPicPr/>
          <p:nvPr/>
        </p:nvPicPr>
        <p:blipFill>
          <a:blip r:embed="rId4"/>
          <a:stretch/>
        </p:blipFill>
        <p:spPr>
          <a:xfrm>
            <a:off x="7949880" y="157464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470" name="object 17" descr=""/>
          <p:cNvPicPr/>
          <p:nvPr/>
        </p:nvPicPr>
        <p:blipFill>
          <a:blip r:embed="rId5"/>
          <a:stretch/>
        </p:blipFill>
        <p:spPr>
          <a:xfrm>
            <a:off x="5609520" y="1574640"/>
            <a:ext cx="393480" cy="456480"/>
          </a:xfrm>
          <a:prstGeom prst="rect">
            <a:avLst/>
          </a:prstGeom>
          <a:ln w="0">
            <a:noFill/>
          </a:ln>
        </p:spPr>
      </p:pic>
      <p:sp>
        <p:nvSpPr>
          <p:cNvPr id="471" name="PlaceHolder 2"/>
          <p:cNvSpPr>
            <a:spLocks noGrp="1"/>
          </p:cNvSpPr>
          <p:nvPr>
            <p:ph type="ftr" idx="7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7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B0101792-145F-4D1C-8EC2-58CAEA40DCD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object 2"/>
          <p:cNvGrpSpPr/>
          <p:nvPr/>
        </p:nvGrpSpPr>
        <p:grpSpPr>
          <a:xfrm>
            <a:off x="0" y="4635000"/>
            <a:ext cx="10151640" cy="2755080"/>
            <a:chOff x="0" y="4635000"/>
            <a:chExt cx="10151640" cy="2755080"/>
          </a:xfrm>
        </p:grpSpPr>
        <p:pic>
          <p:nvPicPr>
            <p:cNvPr id="47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75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572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76" name="object 5"/>
            <p:cNvSpPr/>
            <p:nvPr/>
          </p:nvSpPr>
          <p:spPr>
            <a:xfrm>
              <a:off x="1472400" y="4635000"/>
              <a:ext cx="8679240" cy="235440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2354400"/>
                <a:gd name="textAreaBottom" fmla="*/ 2355120 h 2354400"/>
              </a:gdLst>
              <a:ahLst/>
              <a:rect l="textAreaLeft" t="textAreaTop" r="textAreaRight" b="textAreaBottom"/>
              <a:pathLst>
                <a:path w="8679815" h="2355215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355011"/>
                  </a:lnTo>
                  <a:lnTo>
                    <a:pt x="8679472" y="2355011"/>
                  </a:lnTo>
                  <a:lnTo>
                    <a:pt x="8679472" y="152400"/>
                  </a:lnTo>
                  <a:lnTo>
                    <a:pt x="8677090" y="64293"/>
                  </a:lnTo>
                  <a:lnTo>
                    <a:pt x="8660422" y="19050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1459800" y="644400"/>
            <a:ext cx="860796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кабинета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по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оказанию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помощи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курящим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сотрудникам </a:t>
            </a:r>
            <a:r>
              <a:rPr b="1" lang="ru-RU" sz="2000" spc="-54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в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отказе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6" strike="noStrike">
                <a:solidFill>
                  <a:srgbClr val="d2232a"/>
                </a:solidFill>
                <a:latin typeface="Arial"/>
              </a:rPr>
              <a:t>от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курения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ftr" idx="7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7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9D04D35-4DEC-46C6-8B2A-C4C0299D6392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" name="object 7"/>
          <p:cNvSpPr/>
          <p:nvPr/>
        </p:nvSpPr>
        <p:spPr>
          <a:xfrm>
            <a:off x="1459800" y="1229040"/>
            <a:ext cx="8702640" cy="55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algn="just">
              <a:lnSpc>
                <a:spcPct val="100000"/>
              </a:lnSpc>
              <a:spcBef>
                <a:spcPts val="530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Объем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предлагаемые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форматы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будут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определяться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существующими ресурсами,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наличием медперсонала,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объемом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финансовых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вложений.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Организация медицинской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помощи в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требует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определенных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условий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подготовленный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персонал.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личие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оборудованной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медсанчасти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медицинского кабинета,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желательно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наличие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реабилитации,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релаксации.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отсутствии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таковых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целесообразно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заключение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договора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ме-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дицинской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организацией, которая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предоставить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услуги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отказу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желательно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территориальной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близости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предприятия.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Оценка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результатов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долж-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заложена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программу.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Практика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включает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следующие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шаги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-216000" algn="just">
              <a:lnSpc>
                <a:spcPct val="100000"/>
              </a:lnSpc>
              <a:spcBef>
                <a:spcPts val="1661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428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Организовать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оборудовать/оснастить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помещение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групповых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(школ).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-216000" algn="just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95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Назначить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медработника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обучить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его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методу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опроса,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измерению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выдыхаемом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воздухе, методике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краткого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углубленного консультирования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проведению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школ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-216000" algn="just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7600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Пригласить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эксперта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обучения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дальнейшего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методического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сопровождения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 algn="just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Организовать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режим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медработника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48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3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572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84" name="object 5"/>
          <p:cNvSpPr/>
          <p:nvPr/>
        </p:nvSpPr>
        <p:spPr>
          <a:xfrm>
            <a:off x="1625040" y="650880"/>
            <a:ext cx="8679240" cy="1604520"/>
          </a:xfrm>
          <a:custGeom>
            <a:avLst/>
            <a:gdLst>
              <a:gd name="textAreaLeft" fmla="*/ 0 w 8679240"/>
              <a:gd name="textAreaRight" fmla="*/ 8679960 w 8679240"/>
              <a:gd name="textAreaTop" fmla="*/ 0 h 1604520"/>
              <a:gd name="textAreaBottom" fmla="*/ 1605240 h 1604520"/>
            </a:gdLst>
            <a:ahLst/>
            <a:rect l="textAreaLeft" t="textAreaTop" r="textAreaRight" b="textAreaBottom"/>
            <a:pathLst>
              <a:path w="8679815" h="1605280">
                <a:moveTo>
                  <a:pt x="8679472" y="0"/>
                </a:moveTo>
                <a:lnTo>
                  <a:pt x="0" y="0"/>
                </a:lnTo>
                <a:lnTo>
                  <a:pt x="0" y="1452854"/>
                </a:lnTo>
                <a:lnTo>
                  <a:pt x="2381" y="1540960"/>
                </a:lnTo>
                <a:lnTo>
                  <a:pt x="19050" y="1586204"/>
                </a:lnTo>
                <a:lnTo>
                  <a:pt x="64293" y="1602873"/>
                </a:lnTo>
                <a:lnTo>
                  <a:pt x="152400" y="1605254"/>
                </a:lnTo>
                <a:lnTo>
                  <a:pt x="8527072" y="1605254"/>
                </a:lnTo>
                <a:lnTo>
                  <a:pt x="8615178" y="1602873"/>
                </a:lnTo>
                <a:lnTo>
                  <a:pt x="8660422" y="1586204"/>
                </a:lnTo>
                <a:lnTo>
                  <a:pt x="8677090" y="1540960"/>
                </a:lnTo>
                <a:lnTo>
                  <a:pt x="8679472" y="1452854"/>
                </a:lnTo>
                <a:lnTo>
                  <a:pt x="867947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85" name="object 6"/>
          <p:cNvSpPr/>
          <p:nvPr/>
        </p:nvSpPr>
        <p:spPr>
          <a:xfrm>
            <a:off x="1819800" y="727560"/>
            <a:ext cx="7985160" cy="585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4600" bIns="0" anchor="t">
            <a:spAutoFit/>
          </a:bodyPr>
          <a:p>
            <a:pPr marL="224280" indent="-212040">
              <a:lnSpc>
                <a:spcPct val="100000"/>
              </a:lnSpc>
              <a:spcBef>
                <a:spcPts val="666"/>
              </a:spcBef>
              <a:buClr>
                <a:srgbClr val="231f20"/>
              </a:buClr>
              <a:buFont typeface="OpenSymbol"/>
              <a:buAutoNum type="arabicPeriod" startAt="5"/>
              <a:tabLst>
                <a:tab algn="l" pos="2246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Оснастить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необходимыми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методическими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материалами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медработника.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-21204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 startAt="5"/>
              <a:tabLst>
                <a:tab algn="l" pos="26496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Оформить</a:t>
            </a:r>
            <a:r>
              <a:rPr b="0" lang="ru-RU" sz="1500" spc="3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</a:t>
            </a:r>
            <a:r>
              <a:rPr b="0" lang="ru-RU" sz="1500" spc="30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необходимыми</a:t>
            </a:r>
            <a:r>
              <a:rPr b="0" lang="ru-RU" sz="1500" spc="3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тематическими</a:t>
            </a:r>
            <a:r>
              <a:rPr b="0" lang="ru-RU" sz="1500" spc="3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информационными</a:t>
            </a:r>
            <a:r>
              <a:rPr b="0" lang="ru-RU" sz="1500" spc="3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материалами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сотрудников.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-21204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 startAt="5"/>
              <a:tabLst>
                <a:tab algn="l" pos="24624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Обеспечить</a:t>
            </a:r>
            <a:r>
              <a:rPr b="0" lang="ru-RU" sz="1500" spc="1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информирование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всех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1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создании/работе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кабинета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всем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каналам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246240"/>
              </a:tabLst>
            </a:pP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301"/>
              </a:spcBef>
              <a:tabLst>
                <a:tab algn="l" pos="24624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370"/>
              </a:lnSpc>
              <a:spcBef>
                <a:spcPts val="136"/>
              </a:spcBef>
              <a:tabLst>
                <a:tab algn="l" pos="24624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Менеджер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реализации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программы;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цеховые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врачи;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91"/>
              </a:spcBef>
              <a:tabLst>
                <a:tab algn="l" pos="24624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приглашенный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специалист (при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необходимости).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  <a:tabLst>
                <a:tab algn="l" pos="24624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  <a:tabLst>
                <a:tab algn="l" pos="24624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Постоянно,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обращаемости.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Регулярно,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соответствии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планом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  <a:tabLst>
                <a:tab algn="l" pos="24624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курильщиков, посетивших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медицинской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помощи 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курильщиков,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получивших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медицинскую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помощь 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  <a:tabLst>
                <a:tab algn="l" pos="24624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изменивших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отношение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курению;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выразивших желание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бросить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курить;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64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делавших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попытки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отказаться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курения;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  <a:tabLst>
                <a:tab algn="l" pos="24624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курящих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 отказавшихся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курения.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1"/>
          <p:cNvSpPr>
            <a:spLocks noGrp="1"/>
          </p:cNvSpPr>
          <p:nvPr>
            <p:ph type="ftr" idx="7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 type="sldNum" idx="7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D66C24C2-CE60-4F9D-8004-C1D6EDA5CBB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48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0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91" name="object 5"/>
          <p:cNvSpPr/>
          <p:nvPr/>
        </p:nvSpPr>
        <p:spPr>
          <a:xfrm>
            <a:off x="1472400" y="1152000"/>
            <a:ext cx="8679240" cy="2537280"/>
          </a:xfrm>
          <a:custGeom>
            <a:avLst/>
            <a:gdLst>
              <a:gd name="textAreaLeft" fmla="*/ 0 w 8679240"/>
              <a:gd name="textAreaRight" fmla="*/ 8679960 w 8679240"/>
              <a:gd name="textAreaTop" fmla="*/ 0 h 2537280"/>
              <a:gd name="textAreaBottom" fmla="*/ 2538000 h 2537280"/>
            </a:gdLst>
            <a:ahLst/>
            <a:rect l="textAreaLeft" t="textAreaTop" r="textAreaRight" b="textAreaBottom"/>
            <a:pathLst>
              <a:path w="8679815" h="2538095">
                <a:moveTo>
                  <a:pt x="852707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385618"/>
                </a:lnTo>
                <a:lnTo>
                  <a:pt x="2381" y="2473725"/>
                </a:lnTo>
                <a:lnTo>
                  <a:pt x="19050" y="2518968"/>
                </a:lnTo>
                <a:lnTo>
                  <a:pt x="64293" y="2535637"/>
                </a:lnTo>
                <a:lnTo>
                  <a:pt x="152400" y="2538018"/>
                </a:lnTo>
                <a:lnTo>
                  <a:pt x="8527072" y="2538018"/>
                </a:lnTo>
                <a:lnTo>
                  <a:pt x="8615178" y="2535637"/>
                </a:lnTo>
                <a:lnTo>
                  <a:pt x="8660422" y="2518968"/>
                </a:lnTo>
                <a:lnTo>
                  <a:pt x="8677090" y="2473725"/>
                </a:lnTo>
                <a:lnTo>
                  <a:pt x="8679472" y="2385618"/>
                </a:lnTo>
                <a:lnTo>
                  <a:pt x="8679472" y="152400"/>
                </a:lnTo>
                <a:lnTo>
                  <a:pt x="8677090" y="64293"/>
                </a:lnTo>
                <a:lnTo>
                  <a:pt x="8660422" y="19050"/>
                </a:lnTo>
                <a:lnTo>
                  <a:pt x="8615178" y="2381"/>
                </a:lnTo>
                <a:lnTo>
                  <a:pt x="852707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1459800" y="613440"/>
            <a:ext cx="76845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32" strike="noStrike">
                <a:solidFill>
                  <a:srgbClr val="d2232a"/>
                </a:solidFill>
                <a:latin typeface="Arial"/>
              </a:rPr>
              <a:t>СОКРАЩЕНИЕ</a:t>
            </a:r>
            <a:r>
              <a:rPr b="1" lang="ru-RU" sz="2200" spc="-7" strike="noStrike">
                <a:solidFill>
                  <a:srgbClr val="d2232a"/>
                </a:solidFill>
                <a:latin typeface="Arial"/>
              </a:rPr>
              <a:t> ПАГУБНОГО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ПОТРЕБЛЕНИЯ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АЛКОГОЛЯ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ftr" idx="7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7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04DAE8BF-D771-4560-9CA0-045895592D33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5" name="object 7"/>
          <p:cNvSpPr/>
          <p:nvPr/>
        </p:nvSpPr>
        <p:spPr>
          <a:xfrm>
            <a:off x="2091960" y="1338480"/>
            <a:ext cx="7045200" cy="21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00000"/>
              </a:lnSpc>
              <a:spcBef>
                <a:spcPts val="99"/>
              </a:spcBef>
            </a:pPr>
            <a:r>
              <a:rPr b="1" lang="ru-RU" sz="1900" spc="-26" strike="noStrike">
                <a:solidFill>
                  <a:srgbClr val="25408f"/>
                </a:solidFill>
                <a:latin typeface="Arial"/>
                <a:ea typeface="DejaVu Sans"/>
              </a:rPr>
              <a:t>Употребление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алкоголя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9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  <a:ea typeface="DejaVu Sans"/>
              </a:rPr>
              <a:t>рабочем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месте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26" strike="noStrike">
                <a:solidFill>
                  <a:srgbClr val="25408f"/>
                </a:solidFill>
                <a:latin typeface="Arial"/>
                <a:ea typeface="DejaVu Sans"/>
              </a:rPr>
              <a:t>может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привести </a:t>
            </a:r>
            <a:r>
              <a:rPr b="1" lang="ru-RU" sz="1900" spc="-51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к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различным медико-социальным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экономическим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последствиям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организаций.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75600" indent="-1440" algn="ctr">
              <a:lnSpc>
                <a:spcPct val="100000"/>
              </a:lnSpc>
              <a:spcBef>
                <a:spcPts val="850"/>
              </a:spcBef>
              <a:tabLst>
                <a:tab algn="l" pos="0"/>
              </a:tabLst>
            </a:pPr>
            <a:r>
              <a:rPr b="1" lang="ru-RU" sz="1900" spc="-21" strike="noStrike">
                <a:solidFill>
                  <a:srgbClr val="25408f"/>
                </a:solidFill>
                <a:latin typeface="Arial"/>
                <a:ea typeface="DejaVu Sans"/>
              </a:rPr>
              <a:t>Поэтому</a:t>
            </a:r>
            <a:r>
              <a:rPr b="1" lang="ru-RU" sz="1900" spc="9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9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программы</a:t>
            </a:r>
            <a:r>
              <a:rPr b="1" lang="ru-RU" sz="19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  <a:ea typeface="DejaVu Sans"/>
              </a:rPr>
              <a:t>оздоровления</a:t>
            </a:r>
            <a:r>
              <a:rPr b="1" lang="ru-RU" sz="1900" spc="9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рабочих</a:t>
            </a:r>
            <a:r>
              <a:rPr b="1" lang="ru-RU" sz="19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мест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важно включать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меры,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направленные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выявление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лиц </a:t>
            </a:r>
            <a:r>
              <a:rPr b="1" lang="ru-RU" sz="1900" spc="-51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 риском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пагубного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21" strike="noStrike">
                <a:solidFill>
                  <a:srgbClr val="25408f"/>
                </a:solidFill>
                <a:latin typeface="Arial"/>
                <a:ea typeface="DejaVu Sans"/>
              </a:rPr>
              <a:t>потребления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алкоголя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оказание </a:t>
            </a:r>
            <a:r>
              <a:rPr b="1" lang="ru-RU" sz="1900" spc="-1" strike="noStrike">
                <a:solidFill>
                  <a:srgbClr val="25408f"/>
                </a:solidFill>
                <a:latin typeface="Arial"/>
                <a:ea typeface="DejaVu Sans"/>
              </a:rPr>
              <a:t>им </a:t>
            </a:r>
            <a:r>
              <a:rPr b="1" lang="ru-RU" sz="1900" spc="-51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900" spc="-7" strike="noStrike">
                <a:solidFill>
                  <a:srgbClr val="25408f"/>
                </a:solidFill>
                <a:latin typeface="Arial"/>
                <a:ea typeface="DejaVu Sans"/>
              </a:rPr>
              <a:t>профилактической </a:t>
            </a:r>
            <a:r>
              <a:rPr b="1" lang="ru-RU" sz="1900" spc="-12" strike="noStrike">
                <a:solidFill>
                  <a:srgbClr val="25408f"/>
                </a:solidFill>
                <a:latin typeface="Arial"/>
                <a:ea typeface="DejaVu Sans"/>
              </a:rPr>
              <a:t>помощи.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object 2"/>
          <p:cNvGrpSpPr/>
          <p:nvPr/>
        </p:nvGrpSpPr>
        <p:grpSpPr>
          <a:xfrm>
            <a:off x="0" y="4338360"/>
            <a:ext cx="3941280" cy="3051720"/>
            <a:chOff x="0" y="4338360"/>
            <a:chExt cx="3941280" cy="3051720"/>
          </a:xfrm>
        </p:grpSpPr>
        <p:pic>
          <p:nvPicPr>
            <p:cNvPr id="497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8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99" name="object 5"/>
            <p:cNvSpPr/>
            <p:nvPr/>
          </p:nvSpPr>
          <p:spPr>
            <a:xfrm>
              <a:off x="1472400" y="4338360"/>
              <a:ext cx="2468880" cy="1295280"/>
            </a:xfrm>
            <a:custGeom>
              <a:avLst/>
              <a:gdLst>
                <a:gd name="textAreaLeft" fmla="*/ 0 w 2468880"/>
                <a:gd name="textAreaRight" fmla="*/ 2469600 w 2468880"/>
                <a:gd name="textAreaTop" fmla="*/ 0 h 1295280"/>
                <a:gd name="textAreaBottom" fmla="*/ 1296000 h 1295280"/>
              </a:gdLst>
              <a:ahLst/>
              <a:rect l="textAreaLeft" t="textAreaTop" r="textAreaRight" b="textAreaBottom"/>
              <a:pathLst>
                <a:path w="2469515" h="1296035">
                  <a:moveTo>
                    <a:pt x="231706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143355"/>
                  </a:lnTo>
                  <a:lnTo>
                    <a:pt x="2381" y="1231461"/>
                  </a:lnTo>
                  <a:lnTo>
                    <a:pt x="19050" y="1276705"/>
                  </a:lnTo>
                  <a:lnTo>
                    <a:pt x="64293" y="1293374"/>
                  </a:lnTo>
                  <a:lnTo>
                    <a:pt x="152400" y="1295755"/>
                  </a:lnTo>
                  <a:lnTo>
                    <a:pt x="2317064" y="1295755"/>
                  </a:lnTo>
                  <a:lnTo>
                    <a:pt x="2405170" y="1293374"/>
                  </a:lnTo>
                  <a:lnTo>
                    <a:pt x="2450414" y="1276705"/>
                  </a:lnTo>
                  <a:lnTo>
                    <a:pt x="2467082" y="1231461"/>
                  </a:lnTo>
                  <a:lnTo>
                    <a:pt x="2469464" y="1143355"/>
                  </a:lnTo>
                  <a:lnTo>
                    <a:pt x="2469464" y="152400"/>
                  </a:lnTo>
                  <a:lnTo>
                    <a:pt x="2467082" y="64293"/>
                  </a:lnTo>
                  <a:lnTo>
                    <a:pt x="2450414" y="19050"/>
                  </a:lnTo>
                  <a:lnTo>
                    <a:pt x="2405170" y="2381"/>
                  </a:lnTo>
                  <a:lnTo>
                    <a:pt x="2317064" y="0"/>
                  </a:lnTo>
                  <a:close/>
                </a:path>
              </a:pathLst>
            </a:custGeom>
            <a:solidFill>
              <a:srgbClr val="ffe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00" name="object 6"/>
          <p:cNvSpPr/>
          <p:nvPr/>
        </p:nvSpPr>
        <p:spPr>
          <a:xfrm>
            <a:off x="1459800" y="548640"/>
            <a:ext cx="8704440" cy="199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АКТУАЛЬНОСТЬ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числу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мероприятий,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направленных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масштабов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злоупотребления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алкого-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лем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России,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относится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разработка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реализация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антиалкогольной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политики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местах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работы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граждан,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основанных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на: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 algn="just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просвещении,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 algn="just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профилактике,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 algn="just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раннем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лечении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алкогольной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object 7"/>
          <p:cNvSpPr/>
          <p:nvPr/>
        </p:nvSpPr>
        <p:spPr>
          <a:xfrm>
            <a:off x="4590000" y="2790720"/>
            <a:ext cx="5505840" cy="1050840"/>
          </a:xfrm>
          <a:custGeom>
            <a:avLst/>
            <a:gdLst>
              <a:gd name="textAreaLeft" fmla="*/ 0 w 5505840"/>
              <a:gd name="textAreaRight" fmla="*/ 5506560 w 5505840"/>
              <a:gd name="textAreaTop" fmla="*/ 0 h 1050840"/>
              <a:gd name="textAreaBottom" fmla="*/ 1051560 h 1050840"/>
            </a:gdLst>
            <a:ahLst/>
            <a:rect l="textAreaLeft" t="textAreaTop" r="textAreaRight" b="textAreaBottom"/>
            <a:pathLst>
              <a:path w="5506720" h="1051560">
                <a:moveTo>
                  <a:pt x="535386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898906"/>
                </a:lnTo>
                <a:lnTo>
                  <a:pt x="2381" y="987012"/>
                </a:lnTo>
                <a:lnTo>
                  <a:pt x="19050" y="1032256"/>
                </a:lnTo>
                <a:lnTo>
                  <a:pt x="64293" y="1048924"/>
                </a:lnTo>
                <a:lnTo>
                  <a:pt x="152400" y="1051306"/>
                </a:lnTo>
                <a:lnTo>
                  <a:pt x="5353862" y="1051306"/>
                </a:lnTo>
                <a:lnTo>
                  <a:pt x="5441969" y="1048924"/>
                </a:lnTo>
                <a:lnTo>
                  <a:pt x="5487212" y="1032256"/>
                </a:lnTo>
                <a:lnTo>
                  <a:pt x="5503881" y="987012"/>
                </a:lnTo>
                <a:lnTo>
                  <a:pt x="5506262" y="898906"/>
                </a:lnTo>
                <a:lnTo>
                  <a:pt x="5506262" y="152400"/>
                </a:lnTo>
                <a:lnTo>
                  <a:pt x="5503881" y="64293"/>
                </a:lnTo>
                <a:lnTo>
                  <a:pt x="5487212" y="19050"/>
                </a:lnTo>
                <a:lnTo>
                  <a:pt x="5441969" y="2381"/>
                </a:lnTo>
                <a:lnTo>
                  <a:pt x="5353862" y="0"/>
                </a:lnTo>
                <a:close/>
              </a:path>
            </a:pathLst>
          </a:custGeom>
          <a:solidFill>
            <a:srgbClr val="ffe2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02" name="object 8"/>
          <p:cNvSpPr/>
          <p:nvPr/>
        </p:nvSpPr>
        <p:spPr>
          <a:xfrm>
            <a:off x="5041440" y="2849040"/>
            <a:ext cx="4486680" cy="10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60840" bIns="0" anchor="t">
            <a:spAutoFit/>
          </a:bodyPr>
          <a:p>
            <a:pPr marL="181440" indent="212760">
              <a:lnSpc>
                <a:spcPct val="77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Предоставляет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уникальные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возможности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профилактических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стратегий,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indent="212760">
              <a:lnSpc>
                <a:spcPts val="1191"/>
              </a:lnSpc>
              <a:tabLst>
                <a:tab algn="l" pos="0"/>
              </a:tabLst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направленных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снижение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вреда,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наносимого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алкоголем,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69120" indent="578520">
              <a:lnSpc>
                <a:spcPts val="1301"/>
              </a:lnSpc>
              <a:spcBef>
                <a:spcPts val="91"/>
              </a:spcBef>
              <a:tabLst>
                <a:tab algn="l" pos="0"/>
              </a:tabLst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поскольку большинство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взрослых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людей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проводят значительную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часть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своего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времени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object 9"/>
          <p:cNvSpPr/>
          <p:nvPr/>
        </p:nvSpPr>
        <p:spPr>
          <a:xfrm>
            <a:off x="1542960" y="4424040"/>
            <a:ext cx="22129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4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другой</a:t>
            </a:r>
            <a:r>
              <a:rPr b="1" lang="ru-RU" sz="14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стороны,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рабо-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чее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место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также 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может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быть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фактором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риска 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пагубного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употребления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object 10"/>
          <p:cNvSpPr/>
          <p:nvPr/>
        </p:nvSpPr>
        <p:spPr>
          <a:xfrm>
            <a:off x="1472400" y="2682000"/>
            <a:ext cx="2468880" cy="1235520"/>
          </a:xfrm>
          <a:custGeom>
            <a:avLst/>
            <a:gdLst>
              <a:gd name="textAreaLeft" fmla="*/ 0 w 2468880"/>
              <a:gd name="textAreaRight" fmla="*/ 2469600 w 2468880"/>
              <a:gd name="textAreaTop" fmla="*/ 0 h 1235520"/>
              <a:gd name="textAreaBottom" fmla="*/ 1236240 h 1235520"/>
            </a:gdLst>
            <a:ahLst/>
            <a:rect l="textAreaLeft" t="textAreaTop" r="textAreaRight" b="textAreaBottom"/>
            <a:pathLst>
              <a:path w="2469515" h="1236345">
                <a:moveTo>
                  <a:pt x="231706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083602"/>
                </a:lnTo>
                <a:lnTo>
                  <a:pt x="2381" y="1171708"/>
                </a:lnTo>
                <a:lnTo>
                  <a:pt x="19050" y="1216952"/>
                </a:lnTo>
                <a:lnTo>
                  <a:pt x="64293" y="1233620"/>
                </a:lnTo>
                <a:lnTo>
                  <a:pt x="152400" y="1236002"/>
                </a:lnTo>
                <a:lnTo>
                  <a:pt x="2317064" y="1236002"/>
                </a:lnTo>
                <a:lnTo>
                  <a:pt x="2405170" y="1233620"/>
                </a:lnTo>
                <a:lnTo>
                  <a:pt x="2450414" y="1216952"/>
                </a:lnTo>
                <a:lnTo>
                  <a:pt x="2467082" y="1171708"/>
                </a:lnTo>
                <a:lnTo>
                  <a:pt x="2469464" y="1083602"/>
                </a:lnTo>
                <a:lnTo>
                  <a:pt x="2469464" y="152400"/>
                </a:lnTo>
                <a:lnTo>
                  <a:pt x="2467082" y="64293"/>
                </a:lnTo>
                <a:lnTo>
                  <a:pt x="2450414" y="19050"/>
                </a:lnTo>
                <a:lnTo>
                  <a:pt x="2405170" y="2381"/>
                </a:lnTo>
                <a:lnTo>
                  <a:pt x="2317064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05" name="object 11"/>
          <p:cNvSpPr/>
          <p:nvPr/>
        </p:nvSpPr>
        <p:spPr>
          <a:xfrm>
            <a:off x="1988640" y="2895840"/>
            <a:ext cx="143640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98720" indent="-186840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2300" spc="-205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1" lang="ru-RU" sz="2300" spc="-7" strike="noStrike">
                <a:solidFill>
                  <a:srgbClr val="25408f"/>
                </a:solidFill>
                <a:latin typeface="Arial"/>
                <a:ea typeface="DejaVu Sans"/>
              </a:rPr>
              <a:t>АБОЧЕЕ  </a:t>
            </a:r>
            <a:r>
              <a:rPr b="1" lang="ru-RU" sz="2300" spc="-41" strike="noStrike">
                <a:solidFill>
                  <a:srgbClr val="25408f"/>
                </a:solidFill>
                <a:latin typeface="Arial"/>
                <a:ea typeface="DejaVu Sans"/>
              </a:rPr>
              <a:t>МЕСТО</a:t>
            </a:r>
            <a:endParaRPr b="0" lang="ru-RU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6" name="object 12" descr=""/>
          <p:cNvPicPr/>
          <p:nvPr/>
        </p:nvPicPr>
        <p:blipFill>
          <a:blip r:embed="rId3"/>
          <a:stretch/>
        </p:blipFill>
        <p:spPr>
          <a:xfrm>
            <a:off x="4064760" y="320472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507" name="object 13" descr=""/>
          <p:cNvPicPr/>
          <p:nvPr/>
        </p:nvPicPr>
        <p:blipFill>
          <a:blip r:embed="rId4"/>
          <a:stretch/>
        </p:blipFill>
        <p:spPr>
          <a:xfrm>
            <a:off x="2405160" y="3935880"/>
            <a:ext cx="456480" cy="393480"/>
          </a:xfrm>
          <a:prstGeom prst="rect">
            <a:avLst/>
          </a:prstGeom>
          <a:ln w="0">
            <a:noFill/>
          </a:ln>
        </p:spPr>
      </p:pic>
      <p:sp>
        <p:nvSpPr>
          <p:cNvPr id="508" name="object 14"/>
          <p:cNvSpPr/>
          <p:nvPr/>
        </p:nvSpPr>
        <p:spPr>
          <a:xfrm>
            <a:off x="4866840" y="4266000"/>
            <a:ext cx="5297760" cy="252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Многие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исследования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выявили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значительную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между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стрессом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месте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риском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пагубного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алкоголя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возможной алкогольной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мости.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Имеются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данные,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свидетельствующие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том,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злоупотребление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алкоголем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увеличивает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безработи-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цы.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Исследования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показывают,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оказывает большее влияние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труда.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целом затраты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потерю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являются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доминирующим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элементом издержек,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вредом,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наносимым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алкоголем,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составляют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примерно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половину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общих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затрат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проблемы,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вызванные алкоголем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ЕС.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1"/>
          <p:cNvSpPr>
            <a:spLocks noGrp="1"/>
          </p:cNvSpPr>
          <p:nvPr>
            <p:ph type="ftr" idx="7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sldNum" idx="7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BA74B5ED-0162-4220-BCBE-171F12AB174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object 2"/>
          <p:cNvGrpSpPr/>
          <p:nvPr/>
        </p:nvGrpSpPr>
        <p:grpSpPr>
          <a:xfrm>
            <a:off x="0" y="3267000"/>
            <a:ext cx="10151640" cy="4123080"/>
            <a:chOff x="0" y="3267000"/>
            <a:chExt cx="10151640" cy="4123080"/>
          </a:xfrm>
        </p:grpSpPr>
        <p:pic>
          <p:nvPicPr>
            <p:cNvPr id="51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3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4" name="object 5"/>
            <p:cNvSpPr/>
            <p:nvPr/>
          </p:nvSpPr>
          <p:spPr>
            <a:xfrm>
              <a:off x="1472400" y="3267000"/>
              <a:ext cx="8679240" cy="193464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1934640"/>
                <a:gd name="textAreaBottom" fmla="*/ 1935360 h 1934640"/>
              </a:gdLst>
              <a:ahLst/>
              <a:rect l="textAreaLeft" t="textAreaTop" r="textAreaRight" b="textAreaBottom"/>
              <a:pathLst>
                <a:path w="8679815" h="1935479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782610"/>
                  </a:lnTo>
                  <a:lnTo>
                    <a:pt x="2381" y="1870716"/>
                  </a:lnTo>
                  <a:lnTo>
                    <a:pt x="19050" y="1915960"/>
                  </a:lnTo>
                  <a:lnTo>
                    <a:pt x="64293" y="1932628"/>
                  </a:lnTo>
                  <a:lnTo>
                    <a:pt x="152400" y="1935010"/>
                  </a:lnTo>
                  <a:lnTo>
                    <a:pt x="8527072" y="1935010"/>
                  </a:lnTo>
                  <a:lnTo>
                    <a:pt x="8615178" y="1932628"/>
                  </a:lnTo>
                  <a:lnTo>
                    <a:pt x="8660422" y="1915960"/>
                  </a:lnTo>
                  <a:lnTo>
                    <a:pt x="8677090" y="1870716"/>
                  </a:lnTo>
                  <a:lnTo>
                    <a:pt x="8679472" y="1782610"/>
                  </a:lnTo>
                  <a:lnTo>
                    <a:pt x="8679472" y="152400"/>
                  </a:lnTo>
                  <a:lnTo>
                    <a:pt x="8677090" y="64293"/>
                  </a:lnTo>
                  <a:lnTo>
                    <a:pt x="8660422" y="19050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1459800" y="638280"/>
            <a:ext cx="85629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тестирования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сотрудников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на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употребление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алкоголя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ftr" idx="8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8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CEDD91C1-541B-4F1D-BBAC-A457514E2E5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8" name="object 7"/>
          <p:cNvSpPr/>
          <p:nvPr/>
        </p:nvSpPr>
        <p:spPr>
          <a:xfrm>
            <a:off x="1459800" y="967680"/>
            <a:ext cx="8701200" cy="221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количества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несчастных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случаев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производстве.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24"/>
              </a:spcBef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Цель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тестирования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проблемным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Используемый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метод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определение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алкоголя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выдыхаемом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воздухе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использованием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алкотестера.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Проверки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проводятся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следующих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ситуациях: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object 8"/>
          <p:cNvSpPr/>
          <p:nvPr/>
        </p:nvSpPr>
        <p:spPr>
          <a:xfrm>
            <a:off x="7088040" y="3377880"/>
            <a:ext cx="271764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265320"/>
                <a:tab algn="l" pos="743760"/>
                <a:tab algn="l" pos="1421640"/>
              </a:tabLst>
            </a:pPr>
            <a:r>
              <a:rPr b="0" lang="ru-RU" sz="1500" spc="-7" strike="noStrike" cap="small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числ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р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дсменные,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object 9"/>
          <p:cNvSpPr/>
          <p:nvPr/>
        </p:nvSpPr>
        <p:spPr>
          <a:xfrm>
            <a:off x="1819800" y="3377880"/>
            <a:ext cx="5142960" cy="166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216000">
              <a:lnSpc>
                <a:spcPct val="100000"/>
              </a:lnSpc>
              <a:spcBef>
                <a:spcPts val="99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325080"/>
                <a:tab algn="l" pos="325800"/>
                <a:tab algn="l" pos="1400760"/>
                <a:tab algn="l" pos="2381760"/>
                <a:tab algn="l" pos="2629440"/>
                <a:tab algn="l" pos="4111560"/>
              </a:tabLst>
            </a:pP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Плановы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ро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ерк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у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д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омление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ер</a:t>
            </a:r>
            <a:r>
              <a:rPr b="0" lang="ru-RU" sz="1500" spc="26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онала, 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предрейсовые.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76840" indent="-2649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27756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Случайная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проверка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без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уведомления.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24280" indent="-21204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22464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Проверка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подозрении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опьянение.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24280" indent="-21204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22464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Проверка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несчастном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случае.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224280" indent="-21204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22464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Повторные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проверки.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object 10"/>
          <p:cNvSpPr/>
          <p:nvPr/>
        </p:nvSpPr>
        <p:spPr>
          <a:xfrm>
            <a:off x="1819800" y="5218560"/>
            <a:ext cx="6475680" cy="15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3880" bIns="0" anchor="t">
            <a:spAutoFit/>
          </a:bodyPr>
          <a:p>
            <a:pPr marL="12600">
              <a:lnSpc>
                <a:spcPct val="100000"/>
              </a:lnSpc>
              <a:spcBef>
                <a:spcPts val="66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случае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отказа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прохождения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считается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позитивным.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35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2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71360" indent="-15948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17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2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4" name="object 4" descr=""/>
            <p:cNvPicPr/>
            <p:nvPr/>
          </p:nvPicPr>
          <p:blipFill>
            <a:blip r:embed="rId2"/>
            <a:stretch/>
          </p:blipFill>
          <p:spPr>
            <a:xfrm>
              <a:off x="80928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25" name="object 5"/>
          <p:cNvSpPr/>
          <p:nvPr/>
        </p:nvSpPr>
        <p:spPr>
          <a:xfrm>
            <a:off x="1819800" y="512640"/>
            <a:ext cx="7990200" cy="38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До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достижения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устойчивого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2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положительных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отрицательных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6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отказов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тестирования;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проходящих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программу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детоксикации.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370"/>
              </a:lnSpc>
              <a:spcBef>
                <a:spcPts val="51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дней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нетрудоспособности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связи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несчастным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случаем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100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работающих;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дней, пропущенных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немедицинским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причинам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100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работающих.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1"/>
          <p:cNvSpPr>
            <a:spLocks noGrp="1"/>
          </p:cNvSpPr>
          <p:nvPr>
            <p:ph type="ftr" idx="8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sldNum" idx="8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0EBEA89-2D2A-4844-B723-706BF2D4B53F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object 2"/>
          <p:cNvGrpSpPr/>
          <p:nvPr/>
        </p:nvGrpSpPr>
        <p:grpSpPr>
          <a:xfrm>
            <a:off x="0" y="2454120"/>
            <a:ext cx="9005400" cy="4935960"/>
            <a:chOff x="0" y="2454120"/>
            <a:chExt cx="9005400" cy="4935960"/>
          </a:xfrm>
        </p:grpSpPr>
        <p:pic>
          <p:nvPicPr>
            <p:cNvPr id="52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0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31" name="object 5"/>
            <p:cNvSpPr/>
            <p:nvPr/>
          </p:nvSpPr>
          <p:spPr>
            <a:xfrm>
              <a:off x="1625040" y="2454120"/>
              <a:ext cx="7380360" cy="862200"/>
            </a:xfrm>
            <a:custGeom>
              <a:avLst/>
              <a:gdLst>
                <a:gd name="textAreaLeft" fmla="*/ 0 w 7380360"/>
                <a:gd name="textAreaRight" fmla="*/ 7381080 w 7380360"/>
                <a:gd name="textAreaTop" fmla="*/ 0 h 862200"/>
                <a:gd name="textAreaBottom" fmla="*/ 862920 h 862200"/>
              </a:gdLst>
              <a:ahLst/>
              <a:rect l="textAreaLeft" t="textAreaTop" r="textAreaRight" b="textAreaBottom"/>
              <a:pathLst>
                <a:path w="7381240" h="862964">
                  <a:moveTo>
                    <a:pt x="722866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710425"/>
                  </a:lnTo>
                  <a:lnTo>
                    <a:pt x="2381" y="798531"/>
                  </a:lnTo>
                  <a:lnTo>
                    <a:pt x="19050" y="843775"/>
                  </a:lnTo>
                  <a:lnTo>
                    <a:pt x="64293" y="860444"/>
                  </a:lnTo>
                  <a:lnTo>
                    <a:pt x="152400" y="862825"/>
                  </a:lnTo>
                  <a:lnTo>
                    <a:pt x="7228662" y="862825"/>
                  </a:lnTo>
                  <a:lnTo>
                    <a:pt x="7316768" y="860444"/>
                  </a:lnTo>
                  <a:lnTo>
                    <a:pt x="7362012" y="843775"/>
                  </a:lnTo>
                  <a:lnTo>
                    <a:pt x="7378680" y="798531"/>
                  </a:lnTo>
                  <a:lnTo>
                    <a:pt x="7381062" y="710425"/>
                  </a:lnTo>
                  <a:lnTo>
                    <a:pt x="7381062" y="152400"/>
                  </a:lnTo>
                  <a:lnTo>
                    <a:pt x="7378680" y="64293"/>
                  </a:lnTo>
                  <a:lnTo>
                    <a:pt x="7362012" y="19050"/>
                  </a:lnTo>
                  <a:lnTo>
                    <a:pt x="7316768" y="2381"/>
                  </a:lnTo>
                  <a:lnTo>
                    <a:pt x="722866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1459800" y="620280"/>
            <a:ext cx="702792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Организация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консультативной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помощи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по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вопросам,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связанным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риском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пагубного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употребления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алкоголя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3" name="object 7"/>
          <p:cNvSpPr/>
          <p:nvPr/>
        </p:nvSpPr>
        <p:spPr>
          <a:xfrm>
            <a:off x="1819800" y="1229040"/>
            <a:ext cx="6714360" cy="19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Снижение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риском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пагубного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5"/>
              </a:spcBef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1074600" indent="-80532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21" strike="noStrike">
                <a:solidFill>
                  <a:srgbClr val="25408f"/>
                </a:solidFill>
                <a:latin typeface="Arial"/>
                <a:ea typeface="DejaVu Sans"/>
              </a:rPr>
              <a:t>Уровень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25408f"/>
                </a:solidFill>
                <a:latin typeface="Arial"/>
                <a:ea typeface="DejaVu Sans"/>
              </a:rPr>
              <a:t>употребления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алкоголя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21" strike="noStrike">
                <a:solidFill>
                  <a:srgbClr val="25408f"/>
                </a:solidFill>
                <a:latin typeface="Arial"/>
                <a:ea typeface="DejaVu Sans"/>
              </a:rPr>
              <a:t>может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5408f"/>
                </a:solidFill>
                <a:latin typeface="Arial"/>
                <a:ea typeface="DejaVu Sans"/>
              </a:rPr>
              <a:t>быть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26" strike="noStrike">
                <a:solidFill>
                  <a:srgbClr val="25408f"/>
                </a:solidFill>
                <a:latin typeface="Arial"/>
                <a:ea typeface="DejaVu Sans"/>
              </a:rPr>
              <a:t>разделен </a:t>
            </a:r>
            <a:r>
              <a:rPr b="0" lang="ru-RU" sz="2000" spc="-54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5408f"/>
                </a:solidFill>
                <a:latin typeface="Arial"/>
                <a:ea typeface="DejaVu Sans"/>
              </a:rPr>
              <a:t>три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зоны: </a:t>
            </a:r>
            <a:r>
              <a:rPr b="0" lang="ru-RU" sz="2000" spc="-15" strike="noStrike">
                <a:solidFill>
                  <a:srgbClr val="25408f"/>
                </a:solidFill>
                <a:latin typeface="Arial"/>
                <a:ea typeface="DejaVu Sans"/>
              </a:rPr>
              <a:t>зеленую,</a:t>
            </a:r>
            <a:r>
              <a:rPr b="0" lang="ru-RU" sz="2000" spc="-12" strike="noStrike">
                <a:solidFill>
                  <a:srgbClr val="25408f"/>
                </a:solidFill>
                <a:latin typeface="Arial"/>
                <a:ea typeface="DejaVu Sans"/>
              </a:rPr>
              <a:t> желтую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2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2000" spc="-1" strike="noStrike">
                <a:solidFill>
                  <a:srgbClr val="25408f"/>
                </a:solidFill>
                <a:latin typeface="Arial"/>
                <a:ea typeface="DejaVu Sans"/>
              </a:rPr>
              <a:t>красную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4" name="object 8"/>
          <p:cNvGrpSpPr/>
          <p:nvPr/>
        </p:nvGrpSpPr>
        <p:grpSpPr>
          <a:xfrm>
            <a:off x="1625040" y="3762000"/>
            <a:ext cx="1974240" cy="1841400"/>
            <a:chOff x="1625040" y="3762000"/>
            <a:chExt cx="1974240" cy="1841400"/>
          </a:xfrm>
        </p:grpSpPr>
        <p:sp>
          <p:nvSpPr>
            <p:cNvPr id="535" name="object 9"/>
            <p:cNvSpPr/>
            <p:nvPr/>
          </p:nvSpPr>
          <p:spPr>
            <a:xfrm>
              <a:off x="1625040" y="376200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82242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close/>
                </a:path>
              </a:pathLst>
            </a:custGeom>
            <a:solidFill>
              <a:srgbClr val="fff1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536" name="object 10"/>
            <p:cNvSpPr/>
            <p:nvPr/>
          </p:nvSpPr>
          <p:spPr>
            <a:xfrm>
              <a:off x="1625040" y="376200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50800">
              <a:solidFill>
                <a:srgbClr val="40ad4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37" name="object 11"/>
          <p:cNvSpPr/>
          <p:nvPr/>
        </p:nvSpPr>
        <p:spPr>
          <a:xfrm>
            <a:off x="1687320" y="3938760"/>
            <a:ext cx="180972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«зеленой зоне»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относятся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работники,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которые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употреб-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ляют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алкоголь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или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употребляют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его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уме-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ренном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количестве,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учитывая требования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обстоятельств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8" name="object 12"/>
          <p:cNvGrpSpPr/>
          <p:nvPr/>
        </p:nvGrpSpPr>
        <p:grpSpPr>
          <a:xfrm>
            <a:off x="4345920" y="3768840"/>
            <a:ext cx="1974240" cy="1841400"/>
            <a:chOff x="4345920" y="3768840"/>
            <a:chExt cx="1974240" cy="1841400"/>
          </a:xfrm>
        </p:grpSpPr>
        <p:sp>
          <p:nvSpPr>
            <p:cNvPr id="539" name="object 13"/>
            <p:cNvSpPr/>
            <p:nvPr/>
          </p:nvSpPr>
          <p:spPr>
            <a:xfrm>
              <a:off x="4345920" y="376884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82242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close/>
                </a:path>
              </a:pathLst>
            </a:custGeom>
            <a:solidFill>
              <a:srgbClr val="fff1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540" name="object 14"/>
            <p:cNvSpPr/>
            <p:nvPr/>
          </p:nvSpPr>
          <p:spPr>
            <a:xfrm>
              <a:off x="4345920" y="376884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50800">
              <a:solidFill>
                <a:srgbClr val="fff2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41" name="object 15"/>
          <p:cNvSpPr/>
          <p:nvPr/>
        </p:nvSpPr>
        <p:spPr>
          <a:xfrm>
            <a:off x="4416480" y="3945600"/>
            <a:ext cx="1793880" cy="128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Работники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«желтой зоны»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чрез- 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мерно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употребляют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алкоголь,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учитывая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требований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обстоя-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тельств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негативны-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ми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последствиями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2" name="object 16"/>
          <p:cNvGrpSpPr/>
          <p:nvPr/>
        </p:nvGrpSpPr>
        <p:grpSpPr>
          <a:xfrm>
            <a:off x="7066800" y="3768840"/>
            <a:ext cx="1974240" cy="1841400"/>
            <a:chOff x="7066800" y="3768840"/>
            <a:chExt cx="1974240" cy="1841400"/>
          </a:xfrm>
        </p:grpSpPr>
        <p:sp>
          <p:nvSpPr>
            <p:cNvPr id="543" name="object 17"/>
            <p:cNvSpPr/>
            <p:nvPr/>
          </p:nvSpPr>
          <p:spPr>
            <a:xfrm>
              <a:off x="7066800" y="376884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822424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close/>
                </a:path>
              </a:pathLst>
            </a:custGeom>
            <a:solidFill>
              <a:srgbClr val="fff1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544" name="object 18"/>
            <p:cNvSpPr/>
            <p:nvPr/>
          </p:nvSpPr>
          <p:spPr>
            <a:xfrm>
              <a:off x="7066800" y="3768840"/>
              <a:ext cx="1974240" cy="1841400"/>
            </a:xfrm>
            <a:custGeom>
              <a:avLst/>
              <a:gdLst>
                <a:gd name="textAreaLeft" fmla="*/ 0 w 1974240"/>
                <a:gd name="textAreaRight" fmla="*/ 1974960 w 1974240"/>
                <a:gd name="textAreaTop" fmla="*/ 0 h 1841400"/>
                <a:gd name="textAreaBottom" fmla="*/ 1842120 h 1841400"/>
              </a:gdLst>
              <a:ahLst/>
              <a:rect l="textAreaLeft" t="textAreaTop" r="textAreaRight" b="textAreaBottom"/>
              <a:pathLst>
                <a:path w="1974850" h="1842135">
                  <a:moveTo>
                    <a:pt x="152400" y="0"/>
                  </a:move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689608"/>
                  </a:lnTo>
                  <a:lnTo>
                    <a:pt x="2381" y="1777714"/>
                  </a:lnTo>
                  <a:lnTo>
                    <a:pt x="19050" y="1822958"/>
                  </a:lnTo>
                  <a:lnTo>
                    <a:pt x="64293" y="1839626"/>
                  </a:lnTo>
                  <a:lnTo>
                    <a:pt x="152400" y="1842008"/>
                  </a:lnTo>
                  <a:lnTo>
                    <a:pt x="1822424" y="1842008"/>
                  </a:lnTo>
                  <a:lnTo>
                    <a:pt x="1910530" y="1839626"/>
                  </a:lnTo>
                  <a:lnTo>
                    <a:pt x="1955774" y="1822958"/>
                  </a:lnTo>
                  <a:lnTo>
                    <a:pt x="1972443" y="1777714"/>
                  </a:lnTo>
                  <a:lnTo>
                    <a:pt x="1974824" y="1689608"/>
                  </a:lnTo>
                  <a:lnTo>
                    <a:pt x="1974824" y="152400"/>
                  </a:lnTo>
                  <a:lnTo>
                    <a:pt x="1972443" y="64293"/>
                  </a:lnTo>
                  <a:lnTo>
                    <a:pt x="1955774" y="19050"/>
                  </a:lnTo>
                  <a:lnTo>
                    <a:pt x="1910530" y="2381"/>
                  </a:lnTo>
                  <a:lnTo>
                    <a:pt x="1822424" y="0"/>
                  </a:lnTo>
                  <a:lnTo>
                    <a:pt x="152400" y="0"/>
                  </a:lnTo>
                  <a:close/>
                </a:path>
              </a:pathLst>
            </a:custGeom>
            <a:noFill/>
            <a:ln w="50800">
              <a:solidFill>
                <a:srgbClr val="d2232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45" name="object 19"/>
          <p:cNvSpPr/>
          <p:nvPr/>
        </p:nvSpPr>
        <p:spPr>
          <a:xfrm>
            <a:off x="7185600" y="3863880"/>
            <a:ext cx="1697760" cy="183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«Красная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зона»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сиг-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нализирует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злоупо-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треблении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алкоголем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с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выраженными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нега-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тивными</a:t>
            </a:r>
            <a:r>
              <a:rPr b="1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последстви-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ями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сотрудника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и/или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окружающих,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включая химическую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зависимость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46" name="object 20"/>
          <p:cNvGrpSpPr/>
          <p:nvPr/>
        </p:nvGrpSpPr>
        <p:grpSpPr>
          <a:xfrm>
            <a:off x="2383560" y="3316680"/>
            <a:ext cx="5898600" cy="409680"/>
            <a:chOff x="2383560" y="3316680"/>
            <a:chExt cx="5898600" cy="409680"/>
          </a:xfrm>
        </p:grpSpPr>
        <p:pic>
          <p:nvPicPr>
            <p:cNvPr id="547" name="object 21" descr=""/>
            <p:cNvPicPr/>
            <p:nvPr/>
          </p:nvPicPr>
          <p:blipFill>
            <a:blip r:embed="rId3"/>
            <a:stretch/>
          </p:blipFill>
          <p:spPr>
            <a:xfrm>
              <a:off x="2383560" y="3332880"/>
              <a:ext cx="456480" cy="393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8" name="object 22" descr=""/>
            <p:cNvPicPr/>
            <p:nvPr/>
          </p:nvPicPr>
          <p:blipFill>
            <a:blip r:embed="rId4"/>
            <a:stretch/>
          </p:blipFill>
          <p:spPr>
            <a:xfrm>
              <a:off x="7825680" y="3332880"/>
              <a:ext cx="456480" cy="393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49" name="object 23" descr=""/>
            <p:cNvPicPr/>
            <p:nvPr/>
          </p:nvPicPr>
          <p:blipFill>
            <a:blip r:embed="rId5"/>
            <a:stretch/>
          </p:blipFill>
          <p:spPr>
            <a:xfrm>
              <a:off x="5104800" y="3316680"/>
              <a:ext cx="456480" cy="393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0" name="object 24"/>
          <p:cNvSpPr/>
          <p:nvPr/>
        </p:nvSpPr>
        <p:spPr>
          <a:xfrm>
            <a:off x="1459800" y="5873400"/>
            <a:ext cx="8702640" cy="6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Наиболее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оптимальным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способом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выявления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вышеуказанных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зон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использование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теста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AUDIT,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разработанного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Всемирной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организацией здравоохранения.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Ответы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каждый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оценивают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баллах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0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до 4,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затем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суммируют.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2"/>
          <p:cNvSpPr>
            <a:spLocks noGrp="1"/>
          </p:cNvSpPr>
          <p:nvPr>
            <p:ph type="ftr" idx="8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sldNum" idx="8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827925C2-62C5-4E9A-AACC-D7B5CADDEDD4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object 2"/>
          <p:cNvGrpSpPr/>
          <p:nvPr/>
        </p:nvGrpSpPr>
        <p:grpSpPr>
          <a:xfrm>
            <a:off x="0" y="4320000"/>
            <a:ext cx="6256080" cy="3070080"/>
            <a:chOff x="0" y="4320000"/>
            <a:chExt cx="6256080" cy="3070080"/>
          </a:xfrm>
        </p:grpSpPr>
        <p:pic>
          <p:nvPicPr>
            <p:cNvPr id="16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4" name="object 4" descr=""/>
            <p:cNvPicPr/>
            <p:nvPr/>
          </p:nvPicPr>
          <p:blipFill>
            <a:blip r:embed="rId2"/>
            <a:stretch/>
          </p:blipFill>
          <p:spPr>
            <a:xfrm>
              <a:off x="80892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5" name="object 5"/>
            <p:cNvSpPr/>
            <p:nvPr/>
          </p:nvSpPr>
          <p:spPr>
            <a:xfrm>
              <a:off x="4689720" y="4320000"/>
              <a:ext cx="1566360" cy="2597760"/>
            </a:xfrm>
            <a:custGeom>
              <a:avLst/>
              <a:gdLst>
                <a:gd name="textAreaLeft" fmla="*/ 0 w 1566360"/>
                <a:gd name="textAreaRight" fmla="*/ 1567080 w 1566360"/>
                <a:gd name="textAreaTop" fmla="*/ 0 h 2597760"/>
                <a:gd name="textAreaBottom" fmla="*/ 2598480 h 2597760"/>
              </a:gdLst>
              <a:ahLst/>
              <a:rect l="textAreaLeft" t="textAreaTop" r="textAreaRight" b="textAreaBottom"/>
              <a:pathLst>
                <a:path w="1567179" h="2598420">
                  <a:moveTo>
                    <a:pt x="1414526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445600"/>
                  </a:lnTo>
                  <a:lnTo>
                    <a:pt x="2381" y="2533707"/>
                  </a:lnTo>
                  <a:lnTo>
                    <a:pt x="19050" y="2578950"/>
                  </a:lnTo>
                  <a:lnTo>
                    <a:pt x="64293" y="2595619"/>
                  </a:lnTo>
                  <a:lnTo>
                    <a:pt x="152400" y="2598000"/>
                  </a:lnTo>
                  <a:lnTo>
                    <a:pt x="1414526" y="2598000"/>
                  </a:lnTo>
                  <a:lnTo>
                    <a:pt x="1502632" y="2595619"/>
                  </a:lnTo>
                  <a:lnTo>
                    <a:pt x="1547876" y="2578950"/>
                  </a:lnTo>
                  <a:lnTo>
                    <a:pt x="1564544" y="2533707"/>
                  </a:lnTo>
                  <a:lnTo>
                    <a:pt x="1566926" y="2445600"/>
                  </a:lnTo>
                  <a:lnTo>
                    <a:pt x="1566926" y="152400"/>
                  </a:lnTo>
                  <a:lnTo>
                    <a:pt x="1564544" y="64293"/>
                  </a:lnTo>
                  <a:lnTo>
                    <a:pt x="1547876" y="19050"/>
                  </a:lnTo>
                  <a:lnTo>
                    <a:pt x="1502632" y="2381"/>
                  </a:lnTo>
                  <a:lnTo>
                    <a:pt x="1414526" y="0"/>
                  </a:lnTo>
                  <a:close/>
                </a:path>
              </a:pathLst>
            </a:custGeom>
            <a:solidFill>
              <a:srgbClr val="fff1d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166" name="object 6"/>
          <p:cNvSpPr/>
          <p:nvPr/>
        </p:nvSpPr>
        <p:spPr>
          <a:xfrm>
            <a:off x="4731120" y="4410000"/>
            <a:ext cx="1463760" cy="23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Сотрудники </a:t>
            </a:r>
            <a:r>
              <a:rPr b="0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будут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чаще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выбирать</a:t>
            </a:r>
            <a:r>
              <a:rPr b="0" lang="ru-RU" sz="12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про- </a:t>
            </a:r>
            <a:r>
              <a:rPr b="0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дукты и </a:t>
            </a:r>
            <a:r>
              <a:rPr b="0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блюда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здорового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питания,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если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их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ассорти-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мент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будет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пред-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ставлен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меню </a:t>
            </a:r>
            <a:r>
              <a:rPr b="0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столовой, </a:t>
            </a:r>
            <a:r>
              <a:rPr b="0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буфета,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кафе,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кафетерия,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торговых автома-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тов,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кофе-брейков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столах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перего-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ворных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комнатах.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object 7"/>
          <p:cNvSpPr/>
          <p:nvPr/>
        </p:nvSpPr>
        <p:spPr>
          <a:xfrm>
            <a:off x="6637320" y="4320000"/>
            <a:ext cx="1566360" cy="2597760"/>
          </a:xfrm>
          <a:custGeom>
            <a:avLst/>
            <a:gdLst>
              <a:gd name="textAreaLeft" fmla="*/ 0 w 1566360"/>
              <a:gd name="textAreaRight" fmla="*/ 1567080 w 1566360"/>
              <a:gd name="textAreaTop" fmla="*/ 0 h 2597760"/>
              <a:gd name="textAreaBottom" fmla="*/ 2598480 h 2597760"/>
            </a:gdLst>
            <a:ahLst/>
            <a:rect l="textAreaLeft" t="textAreaTop" r="textAreaRight" b="textAreaBottom"/>
            <a:pathLst>
              <a:path w="1567179" h="2598420">
                <a:moveTo>
                  <a:pt x="141452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445600"/>
                </a:lnTo>
                <a:lnTo>
                  <a:pt x="2381" y="2533707"/>
                </a:lnTo>
                <a:lnTo>
                  <a:pt x="19050" y="2578950"/>
                </a:lnTo>
                <a:lnTo>
                  <a:pt x="64293" y="2595619"/>
                </a:lnTo>
                <a:lnTo>
                  <a:pt x="152400" y="2598000"/>
                </a:lnTo>
                <a:lnTo>
                  <a:pt x="1414526" y="2598000"/>
                </a:lnTo>
                <a:lnTo>
                  <a:pt x="1502632" y="2595619"/>
                </a:lnTo>
                <a:lnTo>
                  <a:pt x="1547876" y="2578950"/>
                </a:lnTo>
                <a:lnTo>
                  <a:pt x="1564544" y="2533707"/>
                </a:lnTo>
                <a:lnTo>
                  <a:pt x="1566926" y="2445600"/>
                </a:lnTo>
                <a:lnTo>
                  <a:pt x="1566926" y="152400"/>
                </a:lnTo>
                <a:lnTo>
                  <a:pt x="1564544" y="64293"/>
                </a:lnTo>
                <a:lnTo>
                  <a:pt x="1547876" y="19050"/>
                </a:lnTo>
                <a:lnTo>
                  <a:pt x="1502632" y="2381"/>
                </a:lnTo>
                <a:lnTo>
                  <a:pt x="1414526" y="0"/>
                </a:lnTo>
                <a:close/>
              </a:path>
            </a:pathLst>
          </a:custGeom>
          <a:solidFill>
            <a:srgbClr val="fff1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68" name="object 8"/>
          <p:cNvSpPr/>
          <p:nvPr/>
        </p:nvSpPr>
        <p:spPr>
          <a:xfrm>
            <a:off x="6759000" y="4374000"/>
            <a:ext cx="1301760" cy="238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59760"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Пр</a:t>
            </a:r>
            <a:r>
              <a:rPr b="0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дос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ление  возможности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сотрудникам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хранить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41400" indent="-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готовить</a:t>
            </a:r>
            <a:r>
              <a:rPr b="0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еду</a:t>
            </a:r>
            <a:r>
              <a:rPr b="0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 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работе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позволяет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избе-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жать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негативного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indent="-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влияния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быстрого </a:t>
            </a:r>
            <a:r>
              <a:rPr b="0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питания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(«фастфуда»,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89640" indent="-720" algn="ctr">
              <a:lnSpc>
                <a:spcPct val="100000"/>
              </a:lnSpc>
              <a:tabLst>
                <a:tab algn="l" pos="0"/>
              </a:tabLst>
            </a:pP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«уличной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еды») </a:t>
            </a:r>
            <a:r>
              <a:rPr b="0" lang="ru-RU" sz="1200" spc="-31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здоровье.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object 9"/>
          <p:cNvSpPr/>
          <p:nvPr/>
        </p:nvSpPr>
        <p:spPr>
          <a:xfrm>
            <a:off x="4608000" y="1314000"/>
            <a:ext cx="5505840" cy="1050840"/>
          </a:xfrm>
          <a:custGeom>
            <a:avLst/>
            <a:gdLst>
              <a:gd name="textAreaLeft" fmla="*/ 0 w 5505840"/>
              <a:gd name="textAreaRight" fmla="*/ 5506560 w 5505840"/>
              <a:gd name="textAreaTop" fmla="*/ 0 h 1050840"/>
              <a:gd name="textAreaBottom" fmla="*/ 1051560 h 1050840"/>
            </a:gdLst>
            <a:ahLst/>
            <a:rect l="textAreaLeft" t="textAreaTop" r="textAreaRight" b="textAreaBottom"/>
            <a:pathLst>
              <a:path w="5506720" h="1051560">
                <a:moveTo>
                  <a:pt x="535386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898906"/>
                </a:lnTo>
                <a:lnTo>
                  <a:pt x="2381" y="987012"/>
                </a:lnTo>
                <a:lnTo>
                  <a:pt x="19050" y="1032256"/>
                </a:lnTo>
                <a:lnTo>
                  <a:pt x="64293" y="1048924"/>
                </a:lnTo>
                <a:lnTo>
                  <a:pt x="152400" y="1051306"/>
                </a:lnTo>
                <a:lnTo>
                  <a:pt x="5353862" y="1051306"/>
                </a:lnTo>
                <a:lnTo>
                  <a:pt x="5441969" y="1048924"/>
                </a:lnTo>
                <a:lnTo>
                  <a:pt x="5487212" y="1032256"/>
                </a:lnTo>
                <a:lnTo>
                  <a:pt x="5503881" y="987012"/>
                </a:lnTo>
                <a:lnTo>
                  <a:pt x="5506262" y="898906"/>
                </a:lnTo>
                <a:lnTo>
                  <a:pt x="5506262" y="152400"/>
                </a:lnTo>
                <a:lnTo>
                  <a:pt x="5503881" y="64293"/>
                </a:lnTo>
                <a:lnTo>
                  <a:pt x="5487212" y="19050"/>
                </a:lnTo>
                <a:lnTo>
                  <a:pt x="5441969" y="2381"/>
                </a:lnTo>
                <a:lnTo>
                  <a:pt x="5353862" y="0"/>
                </a:lnTo>
                <a:close/>
              </a:path>
            </a:pathLst>
          </a:custGeom>
          <a:solidFill>
            <a:srgbClr val="ffe2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0" name="object 10"/>
          <p:cNvSpPr/>
          <p:nvPr/>
        </p:nvSpPr>
        <p:spPr>
          <a:xfrm>
            <a:off x="4808520" y="1494000"/>
            <a:ext cx="498960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ts val="1369"/>
              </a:lnSpc>
              <a:spcBef>
                <a:spcPts val="99"/>
              </a:spcBef>
            </a:pP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Потребление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в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адекватном</a:t>
            </a:r>
            <a:r>
              <a:rPr b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количестве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фруктов,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240" algn="ctr">
              <a:lnSpc>
                <a:spcPts val="1301"/>
              </a:lnSpc>
              <a:spcBef>
                <a:spcPts val="91"/>
              </a:spcBef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овощей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продуктов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из цельных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злаков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помогает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предотвратить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сердечно-сосудистые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заболевания,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включая</a:t>
            </a:r>
            <a:r>
              <a:rPr b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инфаркт</a:t>
            </a:r>
            <a:r>
              <a:rPr b="1" lang="ru-RU" sz="12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32" strike="noStrike">
                <a:solidFill>
                  <a:srgbClr val="25408f"/>
                </a:solidFill>
                <a:latin typeface="Arial"/>
                <a:ea typeface="DejaVu Sans"/>
              </a:rPr>
              <a:t>инсульт, </a:t>
            </a:r>
            <a:r>
              <a:rPr b="1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сахарный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диабет,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ожирение,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некоторые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формы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рака.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object 11"/>
          <p:cNvSpPr/>
          <p:nvPr/>
        </p:nvSpPr>
        <p:spPr>
          <a:xfrm>
            <a:off x="4608000" y="2891880"/>
            <a:ext cx="5505840" cy="887760"/>
          </a:xfrm>
          <a:custGeom>
            <a:avLst/>
            <a:gdLst>
              <a:gd name="textAreaLeft" fmla="*/ 0 w 5505840"/>
              <a:gd name="textAreaRight" fmla="*/ 5506560 w 5505840"/>
              <a:gd name="textAreaTop" fmla="*/ 0 h 887760"/>
              <a:gd name="textAreaBottom" fmla="*/ 888480 h 887760"/>
            </a:gdLst>
            <a:ahLst/>
            <a:rect l="textAreaLeft" t="textAreaTop" r="textAreaRight" b="textAreaBottom"/>
            <a:pathLst>
              <a:path w="5506720" h="888364">
                <a:moveTo>
                  <a:pt x="535386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735596"/>
                </a:lnTo>
                <a:lnTo>
                  <a:pt x="2381" y="823702"/>
                </a:lnTo>
                <a:lnTo>
                  <a:pt x="19050" y="868946"/>
                </a:lnTo>
                <a:lnTo>
                  <a:pt x="64293" y="885615"/>
                </a:lnTo>
                <a:lnTo>
                  <a:pt x="152400" y="887996"/>
                </a:lnTo>
                <a:lnTo>
                  <a:pt x="5353862" y="887996"/>
                </a:lnTo>
                <a:lnTo>
                  <a:pt x="5441969" y="885615"/>
                </a:lnTo>
                <a:lnTo>
                  <a:pt x="5487212" y="868946"/>
                </a:lnTo>
                <a:lnTo>
                  <a:pt x="5503881" y="823702"/>
                </a:lnTo>
                <a:lnTo>
                  <a:pt x="5506262" y="735596"/>
                </a:lnTo>
                <a:lnTo>
                  <a:pt x="5506262" y="152400"/>
                </a:lnTo>
                <a:lnTo>
                  <a:pt x="5503881" y="64293"/>
                </a:lnTo>
                <a:lnTo>
                  <a:pt x="5487212" y="19050"/>
                </a:lnTo>
                <a:lnTo>
                  <a:pt x="5441969" y="2381"/>
                </a:lnTo>
                <a:lnTo>
                  <a:pt x="5353862" y="0"/>
                </a:lnTo>
                <a:close/>
              </a:path>
            </a:pathLst>
          </a:custGeom>
          <a:solidFill>
            <a:srgbClr val="ffe2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2" name="object 12"/>
          <p:cNvSpPr/>
          <p:nvPr/>
        </p:nvSpPr>
        <p:spPr>
          <a:xfrm>
            <a:off x="5249160" y="2981880"/>
            <a:ext cx="4106520" cy="69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120" bIns="0" anchor="t">
            <a:spAutoFit/>
          </a:bodyPr>
          <a:p>
            <a:pPr marL="172080" algn="ctr">
              <a:lnSpc>
                <a:spcPts val="1301"/>
              </a:lnSpc>
              <a:spcBef>
                <a:spcPts val="261"/>
              </a:spcBef>
            </a:pP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течение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рабочего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дня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как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минимум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один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раз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принимает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пищу,</a:t>
            </a:r>
            <a:r>
              <a:rPr b="1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 поэтому</a:t>
            </a:r>
            <a:r>
              <a:rPr b="1" lang="ru-RU" sz="12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мероприятия,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ts val="1301"/>
              </a:lnSpc>
            </a:pP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направленные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популяризацию здорового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питания </a:t>
            </a:r>
            <a:r>
              <a:rPr b="1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трудовой</a:t>
            </a:r>
            <a:r>
              <a:rPr b="1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среде, </a:t>
            </a:r>
            <a:r>
              <a:rPr b="1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имеют</a:t>
            </a:r>
            <a:r>
              <a:rPr b="1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смысл.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object 13"/>
          <p:cNvSpPr/>
          <p:nvPr/>
        </p:nvSpPr>
        <p:spPr>
          <a:xfrm>
            <a:off x="8584920" y="4320000"/>
            <a:ext cx="1566360" cy="2597760"/>
          </a:xfrm>
          <a:custGeom>
            <a:avLst/>
            <a:gdLst>
              <a:gd name="textAreaLeft" fmla="*/ 0 w 1566360"/>
              <a:gd name="textAreaRight" fmla="*/ 1567080 w 1566360"/>
              <a:gd name="textAreaTop" fmla="*/ 0 h 2597760"/>
              <a:gd name="textAreaBottom" fmla="*/ 2598480 h 2597760"/>
            </a:gdLst>
            <a:ahLst/>
            <a:rect l="textAreaLeft" t="textAreaTop" r="textAreaRight" b="textAreaBottom"/>
            <a:pathLst>
              <a:path w="1567179" h="2598420">
                <a:moveTo>
                  <a:pt x="141452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445600"/>
                </a:lnTo>
                <a:lnTo>
                  <a:pt x="2381" y="2533707"/>
                </a:lnTo>
                <a:lnTo>
                  <a:pt x="19050" y="2578950"/>
                </a:lnTo>
                <a:lnTo>
                  <a:pt x="64293" y="2595619"/>
                </a:lnTo>
                <a:lnTo>
                  <a:pt x="152400" y="2598000"/>
                </a:lnTo>
                <a:lnTo>
                  <a:pt x="1414526" y="2598000"/>
                </a:lnTo>
                <a:lnTo>
                  <a:pt x="1502632" y="2595619"/>
                </a:lnTo>
                <a:lnTo>
                  <a:pt x="1547876" y="2578950"/>
                </a:lnTo>
                <a:lnTo>
                  <a:pt x="1564544" y="2533707"/>
                </a:lnTo>
                <a:lnTo>
                  <a:pt x="1566926" y="2445600"/>
                </a:lnTo>
                <a:lnTo>
                  <a:pt x="1566926" y="152400"/>
                </a:lnTo>
                <a:lnTo>
                  <a:pt x="1564544" y="64293"/>
                </a:lnTo>
                <a:lnTo>
                  <a:pt x="1547876" y="19050"/>
                </a:lnTo>
                <a:lnTo>
                  <a:pt x="1502632" y="2381"/>
                </a:lnTo>
                <a:lnTo>
                  <a:pt x="1414526" y="0"/>
                </a:lnTo>
                <a:close/>
              </a:path>
            </a:pathLst>
          </a:custGeom>
          <a:solidFill>
            <a:srgbClr val="fff1d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4" name="object 14"/>
          <p:cNvSpPr/>
          <p:nvPr/>
        </p:nvSpPr>
        <p:spPr>
          <a:xfrm>
            <a:off x="8638560" y="4968000"/>
            <a:ext cx="1434240" cy="14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Снижени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52" strike="noStrike">
                <a:solidFill>
                  <a:srgbClr val="25408f"/>
                </a:solidFill>
                <a:latin typeface="Arial"/>
                <a:ea typeface="DejaVu Sans"/>
              </a:rPr>
              <a:t>ц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ен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н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пр</a:t>
            </a:r>
            <a:r>
              <a:rPr b="0" lang="ru-RU" sz="1200" spc="-66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ду</a:t>
            </a:r>
            <a:r>
              <a:rPr b="0" lang="ru-RU" sz="1200" spc="-26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ы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92" strike="noStrike">
                <a:solidFill>
                  <a:srgbClr val="25408f"/>
                </a:solidFill>
                <a:latin typeface="Arial"/>
                <a:ea typeface="DejaVu Sans"/>
              </a:rPr>
              <a:t>б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л</a:t>
            </a:r>
            <a:r>
              <a:rPr b="0" lang="ru-RU" sz="1200" spc="-66" strike="noStrike">
                <a:solidFill>
                  <a:srgbClr val="25408f"/>
                </a:solidFill>
                <a:latin typeface="Arial"/>
                <a:ea typeface="DejaVu Sans"/>
              </a:rPr>
              <a:t>ю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да  дл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я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66" strike="noStrike">
                <a:solidFill>
                  <a:srgbClr val="25408f"/>
                </a:solidFill>
                <a:latin typeface="Arial"/>
                <a:ea typeface="DejaVu Sans"/>
              </a:rPr>
              <a:t>з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доро</a:t>
            </a:r>
            <a:r>
              <a:rPr b="0" lang="ru-RU" sz="1200" spc="-52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200" spc="-66" strike="noStrike">
                <a:solidFill>
                  <a:srgbClr val="25408f"/>
                </a:solidFill>
                <a:latin typeface="Arial"/>
                <a:ea typeface="DejaVu Sans"/>
              </a:rPr>
              <a:t>г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о  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пи</a:t>
            </a:r>
            <a:r>
              <a:rPr b="0" lang="ru-RU" sz="1200" spc="-52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ани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я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0" lang="ru-RU" sz="1200" spc="-52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зы</a:t>
            </a:r>
            <a:r>
              <a:rPr b="0" lang="ru-RU" sz="1200" spc="-52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80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т  </a:t>
            </a:r>
            <a:r>
              <a:rPr b="0" lang="ru-RU" sz="1200" spc="-46" strike="noStrike">
                <a:solidFill>
                  <a:srgbClr val="25408f"/>
                </a:solidFill>
                <a:latin typeface="Arial"/>
                <a:ea typeface="DejaVu Sans"/>
              </a:rPr>
              <a:t>существенное 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46" strike="noStrike">
                <a:solidFill>
                  <a:srgbClr val="25408f"/>
                </a:solidFill>
                <a:latin typeface="Arial"/>
                <a:ea typeface="DejaVu Sans"/>
              </a:rPr>
              <a:t>влияние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н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41" strike="noStrike">
                <a:solidFill>
                  <a:srgbClr val="25408f"/>
                </a:solidFill>
                <a:latin typeface="Arial"/>
                <a:ea typeface="DejaVu Sans"/>
              </a:rPr>
              <a:t>выбор.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object 15"/>
          <p:cNvSpPr/>
          <p:nvPr/>
        </p:nvSpPr>
        <p:spPr>
          <a:xfrm>
            <a:off x="1490400" y="1134000"/>
            <a:ext cx="2468880" cy="1652760"/>
          </a:xfrm>
          <a:custGeom>
            <a:avLst/>
            <a:gdLst>
              <a:gd name="textAreaLeft" fmla="*/ 0 w 2468880"/>
              <a:gd name="textAreaRight" fmla="*/ 2469600 w 2468880"/>
              <a:gd name="textAreaTop" fmla="*/ 0 h 1652760"/>
              <a:gd name="textAreaBottom" fmla="*/ 1653480 h 1652760"/>
            </a:gdLst>
            <a:ahLst/>
            <a:rect l="textAreaLeft" t="textAreaTop" r="textAreaRight" b="textAreaBottom"/>
            <a:pathLst>
              <a:path w="2469515" h="1653539">
                <a:moveTo>
                  <a:pt x="231706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500606"/>
                </a:lnTo>
                <a:lnTo>
                  <a:pt x="2381" y="1588712"/>
                </a:lnTo>
                <a:lnTo>
                  <a:pt x="19050" y="1633956"/>
                </a:lnTo>
                <a:lnTo>
                  <a:pt x="64293" y="1650625"/>
                </a:lnTo>
                <a:lnTo>
                  <a:pt x="152400" y="1653006"/>
                </a:lnTo>
                <a:lnTo>
                  <a:pt x="2317064" y="1653006"/>
                </a:lnTo>
                <a:lnTo>
                  <a:pt x="2405170" y="1650625"/>
                </a:lnTo>
                <a:lnTo>
                  <a:pt x="2450414" y="1633956"/>
                </a:lnTo>
                <a:lnTo>
                  <a:pt x="2467082" y="1588712"/>
                </a:lnTo>
                <a:lnTo>
                  <a:pt x="2469464" y="1500606"/>
                </a:lnTo>
                <a:lnTo>
                  <a:pt x="2469464" y="152400"/>
                </a:lnTo>
                <a:lnTo>
                  <a:pt x="2467082" y="64293"/>
                </a:lnTo>
                <a:lnTo>
                  <a:pt x="2450414" y="19050"/>
                </a:lnTo>
                <a:lnTo>
                  <a:pt x="2405170" y="2381"/>
                </a:lnTo>
                <a:lnTo>
                  <a:pt x="2317064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6" name="object 16"/>
          <p:cNvSpPr/>
          <p:nvPr/>
        </p:nvSpPr>
        <p:spPr>
          <a:xfrm>
            <a:off x="1688760" y="1193400"/>
            <a:ext cx="2071800" cy="13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Здоровое</a:t>
            </a:r>
            <a:r>
              <a:rPr b="1" lang="ru-RU" sz="13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питание</a:t>
            </a:r>
            <a:r>
              <a:rPr b="1" lang="ru-RU" sz="13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имеет </a:t>
            </a:r>
            <a:r>
              <a:rPr b="1" lang="ru-RU" sz="1300" spc="-34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решающее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значение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313200" algn="ctr">
              <a:lnSpc>
                <a:spcPct val="100000"/>
              </a:lnSpc>
            </a:pPr>
            <a:r>
              <a:rPr b="1" lang="ru-RU" sz="1300" spc="35" strike="noStrike" cap="small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300" spc="35" strike="noStrike">
                <a:solidFill>
                  <a:srgbClr val="25408f"/>
                </a:solidFill>
                <a:latin typeface="Arial"/>
                <a:ea typeface="DejaVu Sans"/>
              </a:rPr>
              <a:t> профилактике б</a:t>
            </a:r>
            <a:r>
              <a:rPr b="1" lang="ru-RU" sz="1300" spc="-3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льшинст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а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хронич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ских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неин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ф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екционных 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з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аб</a:t>
            </a:r>
            <a:r>
              <a:rPr b="1" lang="ru-RU" sz="1300" spc="-35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л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аний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object 17" descr=""/>
          <p:cNvPicPr/>
          <p:nvPr/>
        </p:nvPicPr>
        <p:blipFill>
          <a:blip r:embed="rId3"/>
          <a:stretch/>
        </p:blipFill>
        <p:spPr>
          <a:xfrm>
            <a:off x="4082760" y="1728000"/>
            <a:ext cx="393480" cy="456480"/>
          </a:xfrm>
          <a:prstGeom prst="rect">
            <a:avLst/>
          </a:prstGeom>
          <a:ln w="0">
            <a:noFill/>
          </a:ln>
        </p:spPr>
      </p:pic>
      <p:pic>
        <p:nvPicPr>
          <p:cNvPr id="178" name="object 18" descr=""/>
          <p:cNvPicPr/>
          <p:nvPr/>
        </p:nvPicPr>
        <p:blipFill>
          <a:blip r:embed="rId4"/>
          <a:stretch/>
        </p:blipFill>
        <p:spPr>
          <a:xfrm>
            <a:off x="6919920" y="2452680"/>
            <a:ext cx="456480" cy="393480"/>
          </a:xfrm>
          <a:prstGeom prst="rect">
            <a:avLst/>
          </a:prstGeom>
          <a:ln w="0">
            <a:noFill/>
          </a:ln>
        </p:spPr>
      </p:pic>
      <p:pic>
        <p:nvPicPr>
          <p:cNvPr id="179" name="object 19" descr=""/>
          <p:cNvPicPr/>
          <p:nvPr/>
        </p:nvPicPr>
        <p:blipFill>
          <a:blip r:embed="rId5"/>
          <a:stretch/>
        </p:blipFill>
        <p:spPr>
          <a:xfrm>
            <a:off x="7192080" y="3862800"/>
            <a:ext cx="456480" cy="393480"/>
          </a:xfrm>
          <a:prstGeom prst="rect">
            <a:avLst/>
          </a:prstGeom>
          <a:ln w="0">
            <a:noFill/>
          </a:ln>
        </p:spPr>
      </p:pic>
      <p:pic>
        <p:nvPicPr>
          <p:cNvPr id="180" name="object 20" descr=""/>
          <p:cNvPicPr/>
          <p:nvPr/>
        </p:nvPicPr>
        <p:blipFill>
          <a:blip r:embed="rId6"/>
          <a:stretch/>
        </p:blipFill>
        <p:spPr>
          <a:xfrm>
            <a:off x="5244480" y="3862800"/>
            <a:ext cx="456480" cy="393480"/>
          </a:xfrm>
          <a:prstGeom prst="rect">
            <a:avLst/>
          </a:prstGeom>
          <a:ln w="0">
            <a:noFill/>
          </a:ln>
        </p:spPr>
      </p:pic>
      <p:pic>
        <p:nvPicPr>
          <p:cNvPr id="181" name="object 21" descr=""/>
          <p:cNvPicPr/>
          <p:nvPr/>
        </p:nvPicPr>
        <p:blipFill>
          <a:blip r:embed="rId7"/>
          <a:stretch/>
        </p:blipFill>
        <p:spPr>
          <a:xfrm>
            <a:off x="9140040" y="3862800"/>
            <a:ext cx="456480" cy="39348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819800" y="594720"/>
            <a:ext cx="19598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</a:rPr>
              <a:t>А</a:t>
            </a:r>
            <a:r>
              <a:rPr b="1" lang="ru-RU" sz="1700" spc="35" strike="noStrike">
                <a:solidFill>
                  <a:srgbClr val="25408f"/>
                </a:solidFill>
                <a:latin typeface="Arial"/>
              </a:rPr>
              <a:t>К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Т</a:t>
            </a:r>
            <a:r>
              <a:rPr b="1" lang="ru-RU" sz="1700" spc="-131" strike="noStrike">
                <a:solidFill>
                  <a:srgbClr val="25408f"/>
                </a:solidFill>
                <a:latin typeface="Arial"/>
              </a:rPr>
              <a:t>У</a:t>
            </a:r>
            <a:r>
              <a:rPr b="1" lang="ru-RU" sz="1700" spc="15" strike="noStrike">
                <a:solidFill>
                  <a:srgbClr val="25408f"/>
                </a:solidFill>
                <a:latin typeface="Arial"/>
              </a:rPr>
              <a:t>А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ЛЬНО</a:t>
            </a:r>
            <a:r>
              <a:rPr b="1" lang="ru-RU" sz="1700" spc="-46" strike="noStrike">
                <a:solidFill>
                  <a:srgbClr val="25408f"/>
                </a:solidFill>
                <a:latin typeface="Arial"/>
              </a:rPr>
              <a:t>С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ТЬ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ftr" idx="1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sldNum" idx="1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AC648CB1-9C81-439B-B1CD-3911BCE6095F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object 23"/>
          <p:cNvSpPr/>
          <p:nvPr/>
        </p:nvSpPr>
        <p:spPr>
          <a:xfrm>
            <a:off x="1459800" y="2941560"/>
            <a:ext cx="2814840" cy="18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Цель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 – повышение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приверженности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к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рациональ-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ному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питанию, формирование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здоровых</a:t>
            </a:r>
            <a:r>
              <a:rPr b="0" lang="ru-RU" sz="1500" spc="30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пищевых</a:t>
            </a:r>
            <a:r>
              <a:rPr b="0" lang="ru-RU" sz="1500" spc="70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привычек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чле-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 семей.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Целевая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аудито-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члены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семей.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object 24"/>
          <p:cNvSpPr/>
          <p:nvPr/>
        </p:nvSpPr>
        <p:spPr>
          <a:xfrm>
            <a:off x="1819800" y="4842360"/>
            <a:ext cx="2452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14732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направленные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object 25"/>
          <p:cNvSpPr/>
          <p:nvPr/>
        </p:nvSpPr>
        <p:spPr>
          <a:xfrm>
            <a:off x="1459800" y="5070960"/>
            <a:ext cx="2811600" cy="69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создание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среды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здоро-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вого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</a:t>
            </a:r>
            <a:r>
              <a:rPr b="0" lang="ru-RU" sz="1500" spc="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object 26"/>
          <p:cNvSpPr/>
          <p:nvPr/>
        </p:nvSpPr>
        <p:spPr>
          <a:xfrm>
            <a:off x="1459800" y="5528160"/>
            <a:ext cx="281232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67400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предоставления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object 27"/>
          <p:cNvSpPr/>
          <p:nvPr/>
        </p:nvSpPr>
        <p:spPr>
          <a:xfrm>
            <a:off x="1459800" y="5756760"/>
            <a:ext cx="281376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327320"/>
                <a:tab algn="l" pos="2694960"/>
              </a:tabLst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зм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жности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формиро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object 28"/>
          <p:cNvSpPr/>
          <p:nvPr/>
        </p:nvSpPr>
        <p:spPr>
          <a:xfrm>
            <a:off x="1459800" y="5985360"/>
            <a:ext cx="2813040" cy="115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99"/>
              </a:spcBef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следовать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рациону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питания,</a:t>
            </a:r>
            <a:r>
              <a:rPr b="0" lang="ru-RU" sz="1500" spc="2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обеспечения</a:t>
            </a:r>
            <a:r>
              <a:rPr b="0" lang="ru-RU" sz="1500" spc="2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доступа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питьевой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воде,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продуктам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ю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</a:t>
            </a:r>
            <a:r>
              <a:rPr b="0" lang="ru-RU" sz="1500" spc="-13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3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з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доро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г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3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5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55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819800" y="636480"/>
            <a:ext cx="64058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В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</a:rPr>
              <a:t>результате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</a:rPr>
              <a:t>респондент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</a:rPr>
              <a:t>может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набрать </a:t>
            </a:r>
            <a:r>
              <a:rPr b="1" lang="ru-RU" sz="1700" spc="-26" strike="noStrike">
                <a:solidFill>
                  <a:srgbClr val="25408f"/>
                </a:solidFill>
                <a:latin typeface="Arial"/>
              </a:rPr>
              <a:t>от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 0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</a:rPr>
              <a:t>до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</a:rPr>
              <a:t>40 баллов: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object 6"/>
          <p:cNvSpPr/>
          <p:nvPr/>
        </p:nvSpPr>
        <p:spPr>
          <a:xfrm>
            <a:off x="2557440" y="1206000"/>
            <a:ext cx="623520" cy="623520"/>
          </a:xfrm>
          <a:custGeom>
            <a:avLst/>
            <a:gdLst>
              <a:gd name="textAreaLeft" fmla="*/ 0 w 623520"/>
              <a:gd name="textAreaRight" fmla="*/ 624240 w 623520"/>
              <a:gd name="textAreaTop" fmla="*/ 0 h 623520"/>
              <a:gd name="textAreaBottom" fmla="*/ 624240 h 623520"/>
            </a:gdLst>
            <a:ahLst/>
            <a:rect l="textAreaLeft" t="textAreaTop" r="textAreaRight" b="textAreaBottom"/>
            <a:pathLst>
              <a:path w="624205" h="624205">
                <a:moveTo>
                  <a:pt x="312000" y="0"/>
                </a:moveTo>
                <a:lnTo>
                  <a:pt x="265895" y="3383"/>
                </a:lnTo>
                <a:lnTo>
                  <a:pt x="221890" y="13211"/>
                </a:lnTo>
                <a:lnTo>
                  <a:pt x="180469" y="29001"/>
                </a:lnTo>
                <a:lnTo>
                  <a:pt x="142113" y="50270"/>
                </a:lnTo>
                <a:lnTo>
                  <a:pt x="107305" y="76537"/>
                </a:lnTo>
                <a:lnTo>
                  <a:pt x="76528" y="107318"/>
                </a:lnTo>
                <a:lnTo>
                  <a:pt x="50265" y="142131"/>
                </a:lnTo>
                <a:lnTo>
                  <a:pt x="28998" y="180494"/>
                </a:lnTo>
                <a:lnTo>
                  <a:pt x="13209" y="221923"/>
                </a:lnTo>
                <a:lnTo>
                  <a:pt x="3382" y="265936"/>
                </a:lnTo>
                <a:lnTo>
                  <a:pt x="0" y="312051"/>
                </a:lnTo>
                <a:lnTo>
                  <a:pt x="3382" y="358163"/>
                </a:lnTo>
                <a:lnTo>
                  <a:pt x="13209" y="402174"/>
                </a:lnTo>
                <a:lnTo>
                  <a:pt x="28998" y="443601"/>
                </a:lnTo>
                <a:lnTo>
                  <a:pt x="50265" y="481962"/>
                </a:lnTo>
                <a:lnTo>
                  <a:pt x="76528" y="516774"/>
                </a:lnTo>
                <a:lnTo>
                  <a:pt x="107305" y="547554"/>
                </a:lnTo>
                <a:lnTo>
                  <a:pt x="142113" y="573820"/>
                </a:lnTo>
                <a:lnTo>
                  <a:pt x="180469" y="595089"/>
                </a:lnTo>
                <a:lnTo>
                  <a:pt x="221890" y="610879"/>
                </a:lnTo>
                <a:lnTo>
                  <a:pt x="265895" y="620707"/>
                </a:lnTo>
                <a:lnTo>
                  <a:pt x="312000" y="624090"/>
                </a:lnTo>
                <a:lnTo>
                  <a:pt x="358106" y="620707"/>
                </a:lnTo>
                <a:lnTo>
                  <a:pt x="402110" y="610879"/>
                </a:lnTo>
                <a:lnTo>
                  <a:pt x="443532" y="595089"/>
                </a:lnTo>
                <a:lnTo>
                  <a:pt x="481888" y="573820"/>
                </a:lnTo>
                <a:lnTo>
                  <a:pt x="516696" y="547554"/>
                </a:lnTo>
                <a:lnTo>
                  <a:pt x="547473" y="516774"/>
                </a:lnTo>
                <a:lnTo>
                  <a:pt x="573736" y="481962"/>
                </a:lnTo>
                <a:lnTo>
                  <a:pt x="595003" y="443601"/>
                </a:lnTo>
                <a:lnTo>
                  <a:pt x="610792" y="402174"/>
                </a:lnTo>
                <a:lnTo>
                  <a:pt x="620618" y="358163"/>
                </a:lnTo>
                <a:lnTo>
                  <a:pt x="624001" y="312051"/>
                </a:lnTo>
                <a:lnTo>
                  <a:pt x="620618" y="265936"/>
                </a:lnTo>
                <a:lnTo>
                  <a:pt x="610792" y="221923"/>
                </a:lnTo>
                <a:lnTo>
                  <a:pt x="595003" y="180494"/>
                </a:lnTo>
                <a:lnTo>
                  <a:pt x="573736" y="142131"/>
                </a:lnTo>
                <a:lnTo>
                  <a:pt x="547473" y="107318"/>
                </a:lnTo>
                <a:lnTo>
                  <a:pt x="516696" y="76537"/>
                </a:lnTo>
                <a:lnTo>
                  <a:pt x="481888" y="50270"/>
                </a:lnTo>
                <a:lnTo>
                  <a:pt x="443532" y="29001"/>
                </a:lnTo>
                <a:lnTo>
                  <a:pt x="402110" y="13211"/>
                </a:lnTo>
                <a:lnTo>
                  <a:pt x="358106" y="3383"/>
                </a:lnTo>
                <a:lnTo>
                  <a:pt x="312000" y="0"/>
                </a:lnTo>
                <a:close/>
              </a:path>
            </a:pathLst>
          </a:custGeom>
          <a:solidFill>
            <a:srgbClr val="40ad4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8" name="object 7"/>
          <p:cNvSpPr/>
          <p:nvPr/>
        </p:nvSpPr>
        <p:spPr>
          <a:xfrm>
            <a:off x="5576400" y="1206000"/>
            <a:ext cx="623520" cy="623520"/>
          </a:xfrm>
          <a:custGeom>
            <a:avLst/>
            <a:gdLst>
              <a:gd name="textAreaLeft" fmla="*/ 0 w 623520"/>
              <a:gd name="textAreaRight" fmla="*/ 624240 w 623520"/>
              <a:gd name="textAreaTop" fmla="*/ 0 h 623520"/>
              <a:gd name="textAreaBottom" fmla="*/ 624240 h 623520"/>
            </a:gdLst>
            <a:ahLst/>
            <a:rect l="textAreaLeft" t="textAreaTop" r="textAreaRight" b="textAreaBottom"/>
            <a:pathLst>
              <a:path w="624204" h="624205">
                <a:moveTo>
                  <a:pt x="312000" y="0"/>
                </a:moveTo>
                <a:lnTo>
                  <a:pt x="265895" y="3383"/>
                </a:lnTo>
                <a:lnTo>
                  <a:pt x="221890" y="13211"/>
                </a:lnTo>
                <a:lnTo>
                  <a:pt x="180469" y="29001"/>
                </a:lnTo>
                <a:lnTo>
                  <a:pt x="142113" y="50270"/>
                </a:lnTo>
                <a:lnTo>
                  <a:pt x="107305" y="76537"/>
                </a:lnTo>
                <a:lnTo>
                  <a:pt x="76528" y="107318"/>
                </a:lnTo>
                <a:lnTo>
                  <a:pt x="50265" y="142131"/>
                </a:lnTo>
                <a:lnTo>
                  <a:pt x="28998" y="180494"/>
                </a:lnTo>
                <a:lnTo>
                  <a:pt x="13209" y="221923"/>
                </a:lnTo>
                <a:lnTo>
                  <a:pt x="3382" y="265936"/>
                </a:lnTo>
                <a:lnTo>
                  <a:pt x="0" y="312051"/>
                </a:lnTo>
                <a:lnTo>
                  <a:pt x="3382" y="358163"/>
                </a:lnTo>
                <a:lnTo>
                  <a:pt x="13209" y="402174"/>
                </a:lnTo>
                <a:lnTo>
                  <a:pt x="28998" y="443601"/>
                </a:lnTo>
                <a:lnTo>
                  <a:pt x="50265" y="481962"/>
                </a:lnTo>
                <a:lnTo>
                  <a:pt x="76528" y="516774"/>
                </a:lnTo>
                <a:lnTo>
                  <a:pt x="107305" y="547554"/>
                </a:lnTo>
                <a:lnTo>
                  <a:pt x="142113" y="573820"/>
                </a:lnTo>
                <a:lnTo>
                  <a:pt x="180469" y="595089"/>
                </a:lnTo>
                <a:lnTo>
                  <a:pt x="221890" y="610879"/>
                </a:lnTo>
                <a:lnTo>
                  <a:pt x="265895" y="620707"/>
                </a:lnTo>
                <a:lnTo>
                  <a:pt x="312000" y="624090"/>
                </a:lnTo>
                <a:lnTo>
                  <a:pt x="358106" y="620707"/>
                </a:lnTo>
                <a:lnTo>
                  <a:pt x="402110" y="610879"/>
                </a:lnTo>
                <a:lnTo>
                  <a:pt x="443532" y="595089"/>
                </a:lnTo>
                <a:lnTo>
                  <a:pt x="481888" y="573820"/>
                </a:lnTo>
                <a:lnTo>
                  <a:pt x="516696" y="547554"/>
                </a:lnTo>
                <a:lnTo>
                  <a:pt x="547473" y="516774"/>
                </a:lnTo>
                <a:lnTo>
                  <a:pt x="573736" y="481962"/>
                </a:lnTo>
                <a:lnTo>
                  <a:pt x="595003" y="443601"/>
                </a:lnTo>
                <a:lnTo>
                  <a:pt x="610792" y="402174"/>
                </a:lnTo>
                <a:lnTo>
                  <a:pt x="620618" y="358163"/>
                </a:lnTo>
                <a:lnTo>
                  <a:pt x="624001" y="312051"/>
                </a:lnTo>
                <a:lnTo>
                  <a:pt x="620618" y="265936"/>
                </a:lnTo>
                <a:lnTo>
                  <a:pt x="610792" y="221923"/>
                </a:lnTo>
                <a:lnTo>
                  <a:pt x="595003" y="180494"/>
                </a:lnTo>
                <a:lnTo>
                  <a:pt x="573736" y="142131"/>
                </a:lnTo>
                <a:lnTo>
                  <a:pt x="547473" y="107318"/>
                </a:lnTo>
                <a:lnTo>
                  <a:pt x="516696" y="76537"/>
                </a:lnTo>
                <a:lnTo>
                  <a:pt x="481888" y="50270"/>
                </a:lnTo>
                <a:lnTo>
                  <a:pt x="443532" y="29001"/>
                </a:lnTo>
                <a:lnTo>
                  <a:pt x="402110" y="13211"/>
                </a:lnTo>
                <a:lnTo>
                  <a:pt x="358106" y="3383"/>
                </a:lnTo>
                <a:lnTo>
                  <a:pt x="312000" y="0"/>
                </a:lnTo>
                <a:close/>
              </a:path>
            </a:pathLst>
          </a:custGeom>
          <a:solidFill>
            <a:srgbClr val="fff2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59" name="object 8"/>
          <p:cNvSpPr/>
          <p:nvPr/>
        </p:nvSpPr>
        <p:spPr>
          <a:xfrm>
            <a:off x="8443080" y="1206000"/>
            <a:ext cx="623520" cy="623520"/>
          </a:xfrm>
          <a:custGeom>
            <a:avLst/>
            <a:gdLst>
              <a:gd name="textAreaLeft" fmla="*/ 0 w 623520"/>
              <a:gd name="textAreaRight" fmla="*/ 624240 w 623520"/>
              <a:gd name="textAreaTop" fmla="*/ 0 h 623520"/>
              <a:gd name="textAreaBottom" fmla="*/ 624240 h 623520"/>
            </a:gdLst>
            <a:ahLst/>
            <a:rect l="textAreaLeft" t="textAreaTop" r="textAreaRight" b="textAreaBottom"/>
            <a:pathLst>
              <a:path w="624204" h="624205">
                <a:moveTo>
                  <a:pt x="312000" y="0"/>
                </a:moveTo>
                <a:lnTo>
                  <a:pt x="265895" y="3383"/>
                </a:lnTo>
                <a:lnTo>
                  <a:pt x="221890" y="13211"/>
                </a:lnTo>
                <a:lnTo>
                  <a:pt x="180469" y="29001"/>
                </a:lnTo>
                <a:lnTo>
                  <a:pt x="142113" y="50270"/>
                </a:lnTo>
                <a:lnTo>
                  <a:pt x="107305" y="76537"/>
                </a:lnTo>
                <a:lnTo>
                  <a:pt x="76528" y="107318"/>
                </a:lnTo>
                <a:lnTo>
                  <a:pt x="50265" y="142131"/>
                </a:lnTo>
                <a:lnTo>
                  <a:pt x="28998" y="180494"/>
                </a:lnTo>
                <a:lnTo>
                  <a:pt x="13209" y="221923"/>
                </a:lnTo>
                <a:lnTo>
                  <a:pt x="3382" y="265936"/>
                </a:lnTo>
                <a:lnTo>
                  <a:pt x="0" y="312051"/>
                </a:lnTo>
                <a:lnTo>
                  <a:pt x="3382" y="358163"/>
                </a:lnTo>
                <a:lnTo>
                  <a:pt x="13209" y="402174"/>
                </a:lnTo>
                <a:lnTo>
                  <a:pt x="28998" y="443601"/>
                </a:lnTo>
                <a:lnTo>
                  <a:pt x="50265" y="481962"/>
                </a:lnTo>
                <a:lnTo>
                  <a:pt x="76528" y="516774"/>
                </a:lnTo>
                <a:lnTo>
                  <a:pt x="107305" y="547554"/>
                </a:lnTo>
                <a:lnTo>
                  <a:pt x="142113" y="573820"/>
                </a:lnTo>
                <a:lnTo>
                  <a:pt x="180469" y="595089"/>
                </a:lnTo>
                <a:lnTo>
                  <a:pt x="221890" y="610879"/>
                </a:lnTo>
                <a:lnTo>
                  <a:pt x="265895" y="620707"/>
                </a:lnTo>
                <a:lnTo>
                  <a:pt x="312000" y="624090"/>
                </a:lnTo>
                <a:lnTo>
                  <a:pt x="358106" y="620707"/>
                </a:lnTo>
                <a:lnTo>
                  <a:pt x="402110" y="610879"/>
                </a:lnTo>
                <a:lnTo>
                  <a:pt x="443532" y="595089"/>
                </a:lnTo>
                <a:lnTo>
                  <a:pt x="481888" y="573820"/>
                </a:lnTo>
                <a:lnTo>
                  <a:pt x="516696" y="547554"/>
                </a:lnTo>
                <a:lnTo>
                  <a:pt x="547473" y="516774"/>
                </a:lnTo>
                <a:lnTo>
                  <a:pt x="573736" y="481962"/>
                </a:lnTo>
                <a:lnTo>
                  <a:pt x="595003" y="443601"/>
                </a:lnTo>
                <a:lnTo>
                  <a:pt x="610792" y="402174"/>
                </a:lnTo>
                <a:lnTo>
                  <a:pt x="620618" y="358163"/>
                </a:lnTo>
                <a:lnTo>
                  <a:pt x="624001" y="312051"/>
                </a:lnTo>
                <a:lnTo>
                  <a:pt x="620618" y="265936"/>
                </a:lnTo>
                <a:lnTo>
                  <a:pt x="610792" y="221923"/>
                </a:lnTo>
                <a:lnTo>
                  <a:pt x="595003" y="180494"/>
                </a:lnTo>
                <a:lnTo>
                  <a:pt x="573736" y="142131"/>
                </a:lnTo>
                <a:lnTo>
                  <a:pt x="547473" y="107318"/>
                </a:lnTo>
                <a:lnTo>
                  <a:pt x="516696" y="76537"/>
                </a:lnTo>
                <a:lnTo>
                  <a:pt x="481888" y="50270"/>
                </a:lnTo>
                <a:lnTo>
                  <a:pt x="443532" y="29001"/>
                </a:lnTo>
                <a:lnTo>
                  <a:pt x="402110" y="13211"/>
                </a:lnTo>
                <a:lnTo>
                  <a:pt x="358106" y="3383"/>
                </a:lnTo>
                <a:lnTo>
                  <a:pt x="312000" y="0"/>
                </a:lnTo>
                <a:close/>
              </a:path>
            </a:pathLst>
          </a:custGeom>
          <a:solidFill>
            <a:srgbClr val="d223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0" name="object 9"/>
          <p:cNvSpPr/>
          <p:nvPr/>
        </p:nvSpPr>
        <p:spPr>
          <a:xfrm>
            <a:off x="2030400" y="1175760"/>
            <a:ext cx="1677600" cy="23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3700" spc="-1" strike="noStrike">
                <a:solidFill>
                  <a:srgbClr val="231f20"/>
                </a:solidFill>
                <a:latin typeface="Arial"/>
                <a:ea typeface="DejaVu Sans"/>
              </a:rPr>
              <a:t>1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marL="69120" algn="ctr">
              <a:lnSpc>
                <a:spcPct val="100000"/>
              </a:lnSpc>
              <a:spcBef>
                <a:spcPts val="2299"/>
              </a:spcBef>
            </a:pP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сотрудники,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1" lang="ru-RU" sz="14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набрали </a:t>
            </a:r>
            <a:r>
              <a:rPr b="1" lang="ru-RU" sz="1400" spc="-3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0 до 8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баллов,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относятся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1" lang="ru-RU" sz="14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«зеленой</a:t>
            </a:r>
            <a:r>
              <a:rPr b="1" lang="ru-RU" sz="14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зоне»</a:t>
            </a:r>
            <a:r>
              <a:rPr b="1" lang="ru-RU" sz="14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им не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требуется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консультацияи.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object 10"/>
          <p:cNvSpPr/>
          <p:nvPr/>
        </p:nvSpPr>
        <p:spPr>
          <a:xfrm>
            <a:off x="5072400" y="1175760"/>
            <a:ext cx="1631880" cy="23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3700" spc="-1" strike="noStrike">
                <a:solidFill>
                  <a:srgbClr val="231f20"/>
                </a:solidFill>
                <a:latin typeface="Arial"/>
                <a:ea typeface="DejaVu Sans"/>
              </a:rPr>
              <a:t>2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marL="12600" indent="-720" algn="ctr">
              <a:lnSpc>
                <a:spcPct val="100000"/>
              </a:lnSpc>
              <a:spcBef>
                <a:spcPts val="1930"/>
              </a:spcBef>
              <a:tabLst>
                <a:tab algn="l" pos="0"/>
              </a:tabLst>
            </a:pP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сотрудники,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которые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набрали </a:t>
            </a:r>
            <a:r>
              <a:rPr b="1" lang="ru-RU" sz="14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8</a:t>
            </a:r>
            <a:r>
              <a:rPr b="1" lang="ru-RU" sz="14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до</a:t>
            </a:r>
            <a:r>
              <a:rPr b="1" lang="ru-RU" sz="14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19</a:t>
            </a:r>
            <a:r>
              <a:rPr b="1" lang="ru-RU" sz="14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баллов,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находятся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016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4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«желтой</a:t>
            </a:r>
            <a:r>
              <a:rPr b="1" lang="ru-RU" sz="14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зоне»</a:t>
            </a:r>
            <a:r>
              <a:rPr b="1" lang="ru-RU" sz="14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они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нуждаются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1" lang="ru-RU" sz="14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консультации.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object 11"/>
          <p:cNvSpPr/>
          <p:nvPr/>
        </p:nvSpPr>
        <p:spPr>
          <a:xfrm>
            <a:off x="7787880" y="1175760"/>
            <a:ext cx="1934640" cy="234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3700" spc="-1" strike="noStrike">
                <a:solidFill>
                  <a:srgbClr val="231f20"/>
                </a:solidFill>
                <a:latin typeface="Arial"/>
                <a:ea typeface="DejaVu Sans"/>
              </a:rPr>
              <a:t>3</a:t>
            </a:r>
            <a:endParaRPr b="0" lang="ru-RU" sz="3700" spc="-1" strike="noStrike">
              <a:solidFill>
                <a:srgbClr val="000000"/>
              </a:solidFill>
              <a:latin typeface="Arial"/>
            </a:endParaRPr>
          </a:p>
          <a:p>
            <a:pPr marL="165600" indent="-720" algn="ctr">
              <a:lnSpc>
                <a:spcPct val="100000"/>
              </a:lnSpc>
              <a:spcBef>
                <a:spcPts val="2200"/>
              </a:spcBef>
              <a:tabLst>
                <a:tab algn="l" pos="0"/>
              </a:tabLst>
            </a:pP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сотрудники,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которые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набрали </a:t>
            </a:r>
            <a:r>
              <a:rPr b="1" lang="ru-RU" sz="14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свыше</a:t>
            </a:r>
            <a:r>
              <a:rPr b="1" lang="ru-RU" sz="14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20</a:t>
            </a:r>
            <a:r>
              <a:rPr b="1" lang="ru-RU" sz="14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баллов,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находятся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260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4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31f20"/>
                </a:solidFill>
                <a:latin typeface="Arial"/>
                <a:ea typeface="DejaVu Sans"/>
              </a:rPr>
              <a:t>«красной</a:t>
            </a:r>
            <a:r>
              <a:rPr b="1" lang="ru-RU" sz="14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зоне»</a:t>
            </a:r>
            <a:r>
              <a:rPr b="1" lang="ru-RU" sz="1400" spc="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1" lang="ru-RU" sz="14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им</a:t>
            </a:r>
            <a:r>
              <a:rPr b="1" lang="ru-RU" sz="14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требуется</a:t>
            </a:r>
            <a:r>
              <a:rPr b="1" lang="ru-RU" sz="14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направ- </a:t>
            </a:r>
            <a:r>
              <a:rPr b="1" lang="ru-RU" sz="1400" spc="-3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ление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1" lang="ru-RU" sz="14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31f20"/>
                </a:solidFill>
                <a:latin typeface="Arial"/>
                <a:ea typeface="DejaVu Sans"/>
              </a:rPr>
              <a:t>наркологу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object 12"/>
          <p:cNvSpPr/>
          <p:nvPr/>
        </p:nvSpPr>
        <p:spPr>
          <a:xfrm>
            <a:off x="1612080" y="4003560"/>
            <a:ext cx="8551440" cy="24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этой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работы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требует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консультативного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подготовки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циалистов.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врач, средний медицинский работник, психолог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медицинский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психолог.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уже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существует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кабинет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психологической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мощи,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дополнить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его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функции оказанием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консультативной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риском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пагубного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ts val="2370"/>
              </a:lnSpc>
              <a:spcBef>
                <a:spcPts val="130"/>
              </a:spcBef>
              <a:tabLst>
                <a:tab algn="l" pos="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отдел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кадров;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714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Срок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реализации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достижения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устойчивого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object 13"/>
          <p:cNvSpPr/>
          <p:nvPr/>
        </p:nvSpPr>
        <p:spPr>
          <a:xfrm>
            <a:off x="4879800" y="3629880"/>
            <a:ext cx="2017440" cy="360"/>
          </a:xfrm>
          <a:custGeom>
            <a:avLst/>
            <a:gdLst>
              <a:gd name="textAreaLeft" fmla="*/ 0 w 2017440"/>
              <a:gd name="textAreaRight" fmla="*/ 2018160 w 201744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2018029" h="0">
                <a:moveTo>
                  <a:pt x="0" y="0"/>
                </a:moveTo>
                <a:lnTo>
                  <a:pt x="2017471" y="0"/>
                </a:lnTo>
              </a:path>
            </a:pathLst>
          </a:custGeom>
          <a:noFill/>
          <a:ln w="25400">
            <a:solidFill>
              <a:srgbClr val="e5a62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5" name="object 14"/>
          <p:cNvSpPr/>
          <p:nvPr/>
        </p:nvSpPr>
        <p:spPr>
          <a:xfrm>
            <a:off x="1860840" y="3677400"/>
            <a:ext cx="2017440" cy="360"/>
          </a:xfrm>
          <a:custGeom>
            <a:avLst/>
            <a:gdLst>
              <a:gd name="textAreaLeft" fmla="*/ 0 w 2017440"/>
              <a:gd name="textAreaRight" fmla="*/ 2018160 w 201744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2018029" h="0">
                <a:moveTo>
                  <a:pt x="0" y="0"/>
                </a:moveTo>
                <a:lnTo>
                  <a:pt x="2017471" y="0"/>
                </a:lnTo>
              </a:path>
            </a:pathLst>
          </a:custGeom>
          <a:noFill/>
          <a:ln w="25400">
            <a:solidFill>
              <a:srgbClr val="e5a62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6" name="object 15"/>
          <p:cNvSpPr/>
          <p:nvPr/>
        </p:nvSpPr>
        <p:spPr>
          <a:xfrm>
            <a:off x="7746480" y="3664440"/>
            <a:ext cx="2017440" cy="360"/>
          </a:xfrm>
          <a:custGeom>
            <a:avLst/>
            <a:gdLst>
              <a:gd name="textAreaLeft" fmla="*/ 0 w 2017440"/>
              <a:gd name="textAreaRight" fmla="*/ 2018160 w 2017440"/>
              <a:gd name="textAreaTop" fmla="*/ 0 h 360"/>
              <a:gd name="textAreaBottom" fmla="*/ 1440 h 360"/>
            </a:gdLst>
            <a:ahLst/>
            <a:rect l="textAreaLeft" t="textAreaTop" r="textAreaRight" b="textAreaBottom"/>
            <a:pathLst>
              <a:path w="2018029" h="0">
                <a:moveTo>
                  <a:pt x="0" y="0"/>
                </a:moveTo>
                <a:lnTo>
                  <a:pt x="2017471" y="0"/>
                </a:lnTo>
              </a:path>
            </a:pathLst>
          </a:custGeom>
          <a:noFill/>
          <a:ln w="25400">
            <a:solidFill>
              <a:srgbClr val="e5a62a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ftr" idx="8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sldNum" idx="8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FB6CC80-A7F1-4873-8980-C4AE7E565F63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70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1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2" name="object 5"/>
          <p:cNvSpPr/>
          <p:nvPr/>
        </p:nvSpPr>
        <p:spPr>
          <a:xfrm>
            <a:off x="1819800" y="518760"/>
            <a:ext cx="6715800" cy="227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ts val="2370"/>
              </a:lnSpc>
              <a:spcBef>
                <a:spcPts val="130"/>
              </a:spcBef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отчет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отдела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обученных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сотрудников;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 осведомленности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09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Снижение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«красной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зоне»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теста</a:t>
            </a:r>
            <a:r>
              <a:rPr b="0" lang="ru-RU" sz="1500" spc="-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AUDIT.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1"/>
          <p:cNvSpPr>
            <a:spLocks noGrp="1"/>
          </p:cNvSpPr>
          <p:nvPr>
            <p:ph type="ftr" idx="8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4" name="PlaceHolder 2"/>
          <p:cNvSpPr>
            <a:spLocks noGrp="1"/>
          </p:cNvSpPr>
          <p:nvPr>
            <p:ph type="sldNum" idx="8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CADDC07A-547C-4422-9693-5423111C98F8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7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77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1459800" y="614160"/>
            <a:ext cx="610164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Коммуникационная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кампания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осведомленности </a:t>
            </a:r>
            <a:r>
              <a:rPr b="1" lang="ru-RU" sz="2000" spc="-54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в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отношении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алкоголя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ftr" idx="9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sldNum" idx="9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EDD31DEA-623A-43A7-854E-BB37D38F2CDB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object 6"/>
          <p:cNvSpPr/>
          <p:nvPr/>
        </p:nvSpPr>
        <p:spPr>
          <a:xfrm>
            <a:off x="1459800" y="1222920"/>
            <a:ext cx="8705880" cy="53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Повысить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менеджеров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вреде,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связанном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алкоголем,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сках,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Коммуникационная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кампания,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направленная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осведомленности сотрудников,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ключевым компонентом,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предваряющим организацию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любых действий,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направленных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снижение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пагубного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Научные данные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показывают,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подготовки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влиять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поведение сотрудников,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связанное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Важным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аспектом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информационной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работы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 предоставление сведений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политике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отно-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шении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помощи,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которую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получить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или 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поддержке,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предлагаемой сторонними организациями.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Информация 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последствиях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требления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алкоголя способствует развитию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культуры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организации,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где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работники, зная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потен-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циальных рисках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алкогольного потребления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безопасности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готовы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поощрять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друг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друга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безопасной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Чтобы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было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эффективным, оно не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должно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одноразовым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приятием.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следует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проводить регулярно,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 регулярно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должны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снабжены информационными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материалами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(брошюрами,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буклетами)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контактной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информацией,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куда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можно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обратиться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помощью.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эффективного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обучения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комендуется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подготовить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группу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организаторов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(2–3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координаторов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небольшой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команды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крупной),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проводят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обучение.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83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84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</p:grpSp>
      <p:graphicFrame>
        <p:nvGraphicFramePr>
          <p:cNvPr id="585" name="object 5"/>
          <p:cNvGraphicFramePr/>
          <p:nvPr/>
        </p:nvGraphicFramePr>
        <p:xfrm>
          <a:off x="1625040" y="1350000"/>
          <a:ext cx="8500320" cy="6148080"/>
        </p:xfrm>
        <a:graphic>
          <a:graphicData uri="http://schemas.openxmlformats.org/drawingml/2006/table">
            <a:tbl>
              <a:tblPr/>
              <a:tblGrid>
                <a:gridCol w="504000"/>
                <a:gridCol w="2169720"/>
                <a:gridCol w="4339440"/>
                <a:gridCol w="1487520"/>
              </a:tblGrid>
              <a:tr h="747000">
                <a:tc>
                  <a:txBody>
                    <a:bodyPr anchor="t">
                      <a:noAutofit/>
                    </a:bodyPr>
                    <a:p>
                      <a:pPr marL="91440" indent="39960">
                        <a:lnSpc>
                          <a:spcPct val="100000"/>
                        </a:lnSpc>
                        <a:spcBef>
                          <a:spcPts val="839"/>
                        </a:spcBef>
                        <a:tabLst>
                          <a:tab algn="l" pos="0"/>
                        </a:tabLst>
                      </a:pPr>
                      <a:r>
                        <a:rPr b="1" lang="ru-RU" sz="17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700" spc="-460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7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7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61720">
                        <a:lnSpc>
                          <a:spcPct val="100000"/>
                        </a:lnSpc>
                      </a:pPr>
                      <a:r>
                        <a:rPr b="1" lang="ru-RU" sz="17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Название</a:t>
                      </a:r>
                      <a:r>
                        <a:rPr b="1" lang="ru-RU" sz="1700" spc="-4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7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темы</a:t>
                      </a:r>
                      <a:endParaRPr b="0" lang="ru-RU" sz="17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7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Содержание</a:t>
                      </a:r>
                      <a:endParaRPr b="0" lang="ru-RU" sz="17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56240">
                        <a:lnSpc>
                          <a:spcPts val="1860"/>
                        </a:lnSpc>
                      </a:pPr>
                      <a:r>
                        <a:rPr b="1" lang="ru-RU" sz="17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Продолжи-</a:t>
                      </a:r>
                      <a:endParaRPr b="0" lang="ru-RU" sz="17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02200" indent="-3456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7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тельн</a:t>
                      </a:r>
                      <a:r>
                        <a:rPr b="1" lang="ru-RU" sz="1700" spc="-26" strike="noStrike">
                          <a:solidFill>
                            <a:srgbClr val="ffffff"/>
                          </a:solidFill>
                          <a:latin typeface="Arial"/>
                        </a:rPr>
                        <a:t>о</a:t>
                      </a:r>
                      <a:r>
                        <a:rPr b="1" lang="ru-RU" sz="17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сть,  </a:t>
                      </a:r>
                      <a:r>
                        <a:rPr b="1" lang="ru-RU" sz="17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мин.</a:t>
                      </a:r>
                      <a:endParaRPr b="0" lang="ru-RU" sz="17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7941d"/>
                    </a:solidFill>
                  </a:tcPr>
                </a:tc>
              </a:tr>
              <a:tr h="64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Введение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71640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Обоснование.</a:t>
                      </a:r>
                      <a:r>
                        <a:rPr b="0" lang="ru-RU" sz="14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Цели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задачи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тренинга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  <a:tr h="10371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>
                        <a:lnSpc>
                          <a:spcPct val="100000"/>
                        </a:lnSpc>
                      </a:pP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Законодательство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ре-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шении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проблем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пагубно-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го</a:t>
                      </a:r>
                      <a:r>
                        <a:rPr b="0" lang="ru-RU" sz="14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потребления</a:t>
                      </a:r>
                      <a:r>
                        <a:rPr b="0" lang="ru-RU" sz="14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5640">
                        <a:lnSpc>
                          <a:spcPct val="100000"/>
                        </a:lnSpc>
                        <a:spcBef>
                          <a:spcPts val="669"/>
                        </a:spcBef>
                      </a:pP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Алкогольные проблемы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трудовом законодатель-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стве.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Принципы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системы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профилакти-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ческих мер в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организации.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Политика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отношении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употребления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алкоголя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 algn="ctr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  <a:tr h="1037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71640"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Влияние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употребления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алкоголя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сотрудника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организацию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56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Причины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употребления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алкогольных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напитков.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Влияние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алкоголя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организм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человека.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Острые </a:t>
                      </a:r>
                      <a:r>
                        <a:rPr b="0" lang="ru-RU" sz="14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хронические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эффекты.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Термины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определения.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Влияние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алкоголя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производительность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труда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  <a:tr h="791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640" algn="just">
                        <a:lnSpc>
                          <a:spcPct val="100000"/>
                        </a:lnSpc>
                        <a:spcBef>
                          <a:spcPts val="544"/>
                        </a:spcBef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Оценка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ситуации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орга- </a:t>
                      </a:r>
                      <a:r>
                        <a:rPr b="0" lang="ru-RU" sz="1400" spc="-38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низации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оказании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кон-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сультативной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помощи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5640">
                        <a:lnSpc>
                          <a:spcPct val="100000"/>
                        </a:lnSpc>
                        <a:spcBef>
                          <a:spcPts val="544"/>
                        </a:spcBef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Диагностика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проблем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алкоголем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 рабо-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чем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месте.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Использование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вопросника</a:t>
                      </a:r>
                      <a:r>
                        <a:rPr b="0" lang="ru-RU" sz="1400" spc="-8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AUDIT.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>
                        <a:lnSpc>
                          <a:spcPct val="100000"/>
                        </a:lnSpc>
                      </a:pP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Интерпретация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рисков.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Краткие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вмешательства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 algn="ctr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  <a:tr h="648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6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Программа</a:t>
                      </a:r>
                      <a:r>
                        <a:rPr b="0" lang="ru-RU" sz="14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информиро-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вания</a:t>
                      </a:r>
                      <a:r>
                        <a:rPr b="0" lang="ru-RU" sz="14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6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Формы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4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методы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повышения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осведомленности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  <a:tr h="64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6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Оценка и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мониторинг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реализации</a:t>
                      </a:r>
                      <a:r>
                        <a:rPr b="0" lang="ru-RU" sz="14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7164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Разработка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индикаторов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программы. 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 </a:t>
                      </a:r>
                      <a:r>
                        <a:rPr b="0" lang="ru-RU" sz="1400" spc="-3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сбора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анализа</a:t>
                      </a:r>
                      <a:r>
                        <a:rPr b="0" lang="ru-RU" sz="14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4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информации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5640" algn="ctr">
                        <a:lnSpc>
                          <a:spcPct val="100000"/>
                        </a:lnSpc>
                      </a:pPr>
                      <a:r>
                        <a:rPr b="0" lang="ru-RU" sz="14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60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28080">
                      <a:solidFill>
                        <a:srgbClr val="ffffff"/>
                      </a:solidFill>
                      <a:prstDash val="solid"/>
                    </a:lnL>
                    <a:lnR w="28080">
                      <a:solidFill>
                        <a:srgbClr val="ffffff"/>
                      </a:solidFill>
                      <a:prstDash val="solid"/>
                    </a:lnR>
                    <a:lnT w="28080">
                      <a:solidFill>
                        <a:srgbClr val="ffffff"/>
                      </a:solidFill>
                      <a:prstDash val="solid"/>
                    </a:lnT>
                    <a:lnB w="2808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93"/>
                    </a:solidFill>
                  </a:tcPr>
                </a:tc>
              </a:tr>
            </a:tbl>
          </a:graphicData>
        </a:graphic>
      </p:graphicFrame>
      <p:sp>
        <p:nvSpPr>
          <p:cNvPr id="586" name="PlaceHolder 1"/>
          <p:cNvSpPr>
            <a:spLocks noGrp="1"/>
          </p:cNvSpPr>
          <p:nvPr>
            <p:ph type="ftr" idx="9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 type="sldNum" idx="9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778CC9A7-0C9D-4422-BE0B-4242C9C4745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8" name="object 6"/>
          <p:cNvSpPr/>
          <p:nvPr/>
        </p:nvSpPr>
        <p:spPr>
          <a:xfrm>
            <a:off x="1967400" y="630720"/>
            <a:ext cx="7829640" cy="53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Темы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тренингов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антиалкогольной направленности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в рамках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программы </a:t>
            </a:r>
            <a:r>
              <a:rPr b="1" lang="ru-RU" sz="1700" spc="-4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обучения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подготовки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 на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рабочем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месте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590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1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7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92" name="object 5"/>
          <p:cNvSpPr/>
          <p:nvPr/>
        </p:nvSpPr>
        <p:spPr>
          <a:xfrm>
            <a:off x="1459800" y="530640"/>
            <a:ext cx="8703720" cy="46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370"/>
              </a:lnSpc>
              <a:spcBef>
                <a:spcPts val="130"/>
              </a:spcBef>
            </a:pP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л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26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адров;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ts val="2370"/>
              </a:lnSpc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PR-отдел.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714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24"/>
              </a:spcBef>
            </a:pP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До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достижения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устойчивого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результата.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30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используется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ряд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индикаторов.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Отчет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отдела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кадров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обученных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активных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посетителей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сайта,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звонков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горячую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телефонную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линию.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алкоголя,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%;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уровня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осведомленности</a:t>
            </a:r>
            <a:r>
              <a:rPr b="0" lang="ru-RU" sz="1500" spc="9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политике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(стандарте)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отношении</a:t>
            </a:r>
            <a:r>
              <a:rPr b="0" lang="ru-RU" sz="1500" spc="9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употребления</a:t>
            </a:r>
            <a:r>
              <a:rPr b="0" lang="ru-RU" sz="1500" spc="86" strike="noStrike">
                <a:solidFill>
                  <a:srgbClr val="231f20"/>
                </a:solidFill>
                <a:latin typeface="Arial"/>
                <a:ea typeface="DejaVu Sans"/>
              </a:rPr>
              <a:t>     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ал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коголя,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%;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доля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положительно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ответивших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вопросы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проверочного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3" name="PlaceHolder 1"/>
          <p:cNvSpPr>
            <a:spLocks noGrp="1"/>
          </p:cNvSpPr>
          <p:nvPr>
            <p:ph type="ftr" idx="9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sldNum" idx="9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3490FA24-17BC-47C1-A12A-978F6B9A3D3C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object 2"/>
          <p:cNvGrpSpPr/>
          <p:nvPr/>
        </p:nvGrpSpPr>
        <p:grpSpPr>
          <a:xfrm>
            <a:off x="0" y="3492000"/>
            <a:ext cx="10324800" cy="3898080"/>
            <a:chOff x="0" y="3492000"/>
            <a:chExt cx="10324800" cy="3898080"/>
          </a:xfrm>
        </p:grpSpPr>
        <p:pic>
          <p:nvPicPr>
            <p:cNvPr id="59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97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7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98" name="object 5"/>
            <p:cNvSpPr/>
            <p:nvPr/>
          </p:nvSpPr>
          <p:spPr>
            <a:xfrm>
              <a:off x="1472400" y="3492000"/>
              <a:ext cx="8852400" cy="2205360"/>
            </a:xfrm>
            <a:custGeom>
              <a:avLst/>
              <a:gdLst>
                <a:gd name="textAreaLeft" fmla="*/ 0 w 8852400"/>
                <a:gd name="textAreaRight" fmla="*/ 8853120 w 8852400"/>
                <a:gd name="textAreaTop" fmla="*/ 0 h 2205360"/>
                <a:gd name="textAreaBottom" fmla="*/ 2206080 h 2205360"/>
              </a:gdLst>
              <a:ahLst/>
              <a:rect l="textAreaLeft" t="textAreaTop" r="textAreaRight" b="textAreaBottom"/>
              <a:pathLst>
                <a:path w="8853170" h="2205990">
                  <a:moveTo>
                    <a:pt x="8700719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2053526"/>
                  </a:lnTo>
                  <a:lnTo>
                    <a:pt x="2381" y="2141632"/>
                  </a:lnTo>
                  <a:lnTo>
                    <a:pt x="19050" y="2186876"/>
                  </a:lnTo>
                  <a:lnTo>
                    <a:pt x="64293" y="2203545"/>
                  </a:lnTo>
                  <a:lnTo>
                    <a:pt x="152400" y="2205926"/>
                  </a:lnTo>
                  <a:lnTo>
                    <a:pt x="8700719" y="2205926"/>
                  </a:lnTo>
                  <a:lnTo>
                    <a:pt x="8788825" y="2203545"/>
                  </a:lnTo>
                  <a:lnTo>
                    <a:pt x="8834069" y="2186876"/>
                  </a:lnTo>
                  <a:lnTo>
                    <a:pt x="8850737" y="2141632"/>
                  </a:lnTo>
                  <a:lnTo>
                    <a:pt x="8853119" y="2053526"/>
                  </a:lnTo>
                  <a:lnTo>
                    <a:pt x="8853119" y="152400"/>
                  </a:lnTo>
                  <a:lnTo>
                    <a:pt x="8850737" y="64293"/>
                  </a:lnTo>
                  <a:lnTo>
                    <a:pt x="8834069" y="19050"/>
                  </a:lnTo>
                  <a:lnTo>
                    <a:pt x="8788825" y="2381"/>
                  </a:lnTo>
                  <a:lnTo>
                    <a:pt x="8700719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1459800" y="586440"/>
            <a:ext cx="305244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21" strike="noStrike">
                <a:solidFill>
                  <a:srgbClr val="d2232a"/>
                </a:solidFill>
                <a:latin typeface="Arial"/>
              </a:rPr>
              <a:t>Управление</a:t>
            </a:r>
            <a:r>
              <a:rPr b="1" lang="ru-RU" sz="2200" spc="-3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5" strike="noStrike">
                <a:solidFill>
                  <a:srgbClr val="d2232a"/>
                </a:solidFill>
                <a:latin typeface="Arial"/>
              </a:rPr>
              <a:t>стрессом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ftr" idx="9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sldNum" idx="9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32C45BE5-C8BF-4AAA-8965-FABC82584A97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2" name="object 7"/>
          <p:cNvSpPr/>
          <p:nvPr/>
        </p:nvSpPr>
        <p:spPr>
          <a:xfrm>
            <a:off x="1459800" y="939960"/>
            <a:ext cx="8883000" cy="610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Стресс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приводит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многочисленным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проблемам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со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здоровьем, таким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депрессия,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болезни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сердца,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диабет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ожирение.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Программы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которые помогают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справляться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со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стрессом,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улучшить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благополучие.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Здоровье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здоровье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ее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неразрывно связаны между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собой.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бизнес,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ни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сотрудники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могут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процветать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успешными друг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без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друга.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Стресс,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которым сталкива-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ются сотрудники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работе, обостряется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мере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того,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стремятся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стать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конкуренто-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способными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международном уровне.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Развивающиеся организации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все чаще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создают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стрессовые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факторы</a:t>
            </a:r>
            <a:r>
              <a:rPr b="0" lang="ru-RU" sz="1500" spc="-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месте;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возникают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ситуации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условия,</a:t>
            </a:r>
            <a:r>
              <a:rPr b="0" lang="ru-RU" sz="1500" spc="-8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которых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сотрудники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испытывают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стресс.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то время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специфические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стрессоры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рабочем месте,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которыми сталкиваются люди,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часто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уникальны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каждой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(отдельного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человека).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tabLst>
                <a:tab algn="l" pos="0"/>
              </a:tabLst>
            </a:pP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Типичные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типы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стрессоров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включают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1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себя: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00240" indent="-216000">
              <a:lnSpc>
                <a:spcPct val="100000"/>
              </a:lnSpc>
              <a:spcBef>
                <a:spcPts val="85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06880"/>
              </a:tabLst>
            </a:pP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Рабочие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стрессоры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(физические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умственные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требования,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отсутствие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разнообразия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стимуляции,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сложные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схемы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смены, физическая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среда).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96440" indent="-196920">
              <a:lnSpc>
                <a:spcPct val="100000"/>
              </a:lnSpc>
              <a:buClr>
                <a:srgbClr val="231f20"/>
              </a:buClr>
              <a:buFont typeface="OpenSymbol"/>
              <a:buAutoNum type="arabicPeriod"/>
              <a:tabLst>
                <a:tab algn="l" pos="497160"/>
              </a:tabLst>
            </a:pPr>
            <a:r>
              <a:rPr b="1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Ролевые</a:t>
            </a:r>
            <a:r>
              <a:rPr b="1" lang="ru-RU" sz="1500" spc="-2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стрессоры</a:t>
            </a:r>
            <a:r>
              <a:rPr b="1" lang="ru-RU" sz="1500" spc="-26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(сообщение</a:t>
            </a:r>
            <a:r>
              <a:rPr b="0" lang="ru-RU" sz="1500" spc="-26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конфликтах,</a:t>
            </a:r>
            <a:r>
              <a:rPr b="0" lang="ru-RU" sz="1500" spc="-26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двусмысленность,</a:t>
            </a:r>
            <a:r>
              <a:rPr b="0" lang="ru-RU" sz="1500" spc="-2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уровни</a:t>
            </a:r>
            <a:r>
              <a:rPr b="0" lang="ru-RU" sz="1500" spc="-26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ответственности).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00240" indent="-196920">
              <a:lnSpc>
                <a:spcPct val="100000"/>
              </a:lnSpc>
              <a:buClr>
                <a:srgbClr val="231f20"/>
              </a:buClr>
              <a:buFont typeface="OpenSymbol"/>
              <a:buAutoNum type="arabicPeriod"/>
              <a:tabLst>
                <a:tab algn="l" pos="662400"/>
                <a:tab algn="l" pos="663120"/>
                <a:tab algn="l" pos="1923480"/>
                <a:tab algn="l" pos="2945880"/>
                <a:tab algn="l" pos="4742280"/>
                <a:tab algn="l" pos="6125040"/>
                <a:tab algn="l" pos="6537960"/>
                <a:tab algn="l" pos="7440120"/>
              </a:tabLst>
            </a:pP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ссор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ы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карьер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ы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(н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до/чр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змерно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движени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сл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уж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есп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чение 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занятости,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карьерного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роста).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00240" indent="-196920">
              <a:lnSpc>
                <a:spcPct val="100000"/>
              </a:lnSpc>
              <a:buClr>
                <a:srgbClr val="231f20"/>
              </a:buClr>
              <a:buFont typeface="OpenSymbol"/>
              <a:buAutoNum type="arabicPeriod"/>
              <a:tabLst>
                <a:tab algn="l" pos="694080"/>
                <a:tab algn="l" pos="694800"/>
                <a:tab algn="l" pos="1986120"/>
                <a:tab algn="l" pos="3266280"/>
                <a:tab algn="l" pos="4613400"/>
                <a:tab algn="l" pos="5420880"/>
                <a:tab algn="l" pos="7079760"/>
              </a:tabLst>
            </a:pP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</a:t>
            </a:r>
            <a:r>
              <a:rPr b="1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ссор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ы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тношения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оциальна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ср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упра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ленчески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заим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действия,  отношения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сотрудниками,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оскорбительное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угрожающее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поведение).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00240" indent="-196920">
              <a:lnSpc>
                <a:spcPct val="100000"/>
              </a:lnSpc>
              <a:buClr>
                <a:srgbClr val="231f20"/>
              </a:buClr>
              <a:buFont typeface="OpenSymbol"/>
              <a:buAutoNum type="arabicPeriod"/>
              <a:tabLst>
                <a:tab algn="l" pos="524520"/>
              </a:tabLst>
            </a:pP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Организационные</a:t>
            </a:r>
            <a:r>
              <a:rPr b="1" lang="ru-RU" sz="1500" spc="9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стрессоры</a:t>
            </a:r>
            <a:r>
              <a:rPr b="1" lang="ru-RU" sz="1500" spc="9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(политика,</a:t>
            </a:r>
            <a:r>
              <a:rPr b="0" lang="ru-RU" sz="1500" spc="9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практика,</a:t>
            </a:r>
            <a:r>
              <a:rPr b="0" lang="ru-RU" sz="1500" spc="9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бизнес-системы,</a:t>
            </a:r>
            <a:r>
              <a:rPr b="0" lang="ru-RU" sz="1500" spc="9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коммуникационные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механизмы, механизмы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участия,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лидерство).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algn="just">
              <a:lnSpc>
                <a:spcPts val="2021"/>
              </a:lnSpc>
              <a:spcBef>
                <a:spcPts val="1199"/>
              </a:spcBef>
              <a:tabLst>
                <a:tab algn="l" pos="52452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ДРУГИЕ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ФАКТОРЫ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ts val="1800"/>
              </a:lnSpc>
              <a:spcBef>
                <a:spcPts val="40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Специфичные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отдельных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производственных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трудовых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процессов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(нагрузки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зрение,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кост-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ную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систему/позвоночник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пр.).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264"/>
              </a:spcBef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ГЕНДЕРНЫЕ</a:t>
            </a:r>
            <a:r>
              <a:rPr b="1" lang="ru-RU" sz="17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ОСОБЕННОСТИ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Гендерные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особенности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работающих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позиции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репродуктивного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object 2"/>
          <p:cNvGrpSpPr/>
          <p:nvPr/>
        </p:nvGrpSpPr>
        <p:grpSpPr>
          <a:xfrm>
            <a:off x="0" y="3498120"/>
            <a:ext cx="10151640" cy="3891960"/>
            <a:chOff x="0" y="3498120"/>
            <a:chExt cx="10151640" cy="3891960"/>
          </a:xfrm>
        </p:grpSpPr>
        <p:pic>
          <p:nvPicPr>
            <p:cNvPr id="60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05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8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06" name="object 5"/>
            <p:cNvSpPr/>
            <p:nvPr/>
          </p:nvSpPr>
          <p:spPr>
            <a:xfrm>
              <a:off x="1472400" y="3498120"/>
              <a:ext cx="8679240" cy="353952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3539520"/>
                <a:gd name="textAreaBottom" fmla="*/ 3540240 h 3539520"/>
              </a:gdLst>
              <a:ahLst/>
              <a:rect l="textAreaLeft" t="textAreaTop" r="textAreaRight" b="textAreaBottom"/>
              <a:pathLst>
                <a:path w="8679815" h="3540125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387623"/>
                  </a:lnTo>
                  <a:lnTo>
                    <a:pt x="2381" y="3475729"/>
                  </a:lnTo>
                  <a:lnTo>
                    <a:pt x="19050" y="3520973"/>
                  </a:lnTo>
                  <a:lnTo>
                    <a:pt x="64293" y="3537642"/>
                  </a:lnTo>
                  <a:lnTo>
                    <a:pt x="152400" y="3540023"/>
                  </a:lnTo>
                  <a:lnTo>
                    <a:pt x="8527072" y="3540023"/>
                  </a:lnTo>
                  <a:lnTo>
                    <a:pt x="8615178" y="3537642"/>
                  </a:lnTo>
                  <a:lnTo>
                    <a:pt x="8660422" y="3520973"/>
                  </a:lnTo>
                  <a:lnTo>
                    <a:pt x="8677090" y="3475729"/>
                  </a:lnTo>
                  <a:lnTo>
                    <a:pt x="8679472" y="3387623"/>
                  </a:lnTo>
                  <a:lnTo>
                    <a:pt x="8679472" y="152400"/>
                  </a:lnTo>
                  <a:lnTo>
                    <a:pt x="8677090" y="64293"/>
                  </a:lnTo>
                  <a:lnTo>
                    <a:pt x="8660422" y="19050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1459800" y="608400"/>
            <a:ext cx="48189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Проведение</a:t>
            </a:r>
            <a:r>
              <a:rPr b="1" lang="ru-RU" sz="2000" spc="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«Кружков</a:t>
            </a:r>
            <a:r>
              <a:rPr b="1" lang="ru-RU" sz="2000" spc="9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благополучия»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ftr" idx="9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 type="sldNum" idx="9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38C0E51F-21CC-41AB-8C63-74E0DAD489F2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" name="object 7"/>
          <p:cNvSpPr/>
          <p:nvPr/>
        </p:nvSpPr>
        <p:spPr>
          <a:xfrm>
            <a:off x="1459800" y="937440"/>
            <a:ext cx="8701200" cy="616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algn="just">
              <a:lnSpc>
                <a:spcPct val="100000"/>
              </a:lnSpc>
              <a:spcBef>
                <a:spcPts val="530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благоприятной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психоэмоциональной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обстановки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«Кружки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благополучия»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открытые встречи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руководством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(в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групповом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формате)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 обсуждения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вопросов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проблем</a:t>
            </a:r>
            <a:r>
              <a:rPr b="0" lang="ru-RU" sz="1500" spc="35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создания благоприятной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среды.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Обсуждение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мер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созданию благоприятной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психоэмоциональной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обстановки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является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важным компонентом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ком-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плексных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программ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ЗОЖ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месте.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Наиболее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важными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темами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обсуждения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являются: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уровень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рабочей нагрузки, возможность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влияния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рабочий процесс,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создание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условий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взаи-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моподдержки, оптимальный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режим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труда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отдыха,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создание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благоприятного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внутреннего климата.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142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Приблизительный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список</a:t>
            </a:r>
            <a:r>
              <a:rPr b="1" lang="ru-RU" sz="17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тем</a:t>
            </a:r>
            <a:r>
              <a:rPr b="1" lang="ru-RU" sz="17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1" lang="ru-RU" sz="17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обсуждения</a:t>
            </a:r>
            <a:r>
              <a:rPr b="1" lang="ru-RU" sz="1700" spc="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7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рабочими</a:t>
            </a:r>
            <a:r>
              <a:rPr b="1" lang="ru-RU" sz="17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коллективами: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1375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работниками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развивать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профессиональные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навыки.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вопросам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агрессии, насилия,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принуждения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буллинга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домогательств.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линейными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руководителями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дискуссий работниками для обсуждения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спосо-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выполнения рабочих задач,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адекватного уровня рабочей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нагрузки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(воз-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можность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влиять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рабочий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процесс).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Обсуждение вопросов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«здорового» рабочего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окружения,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позволяющего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сить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производительность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создание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условий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взаимоподдержки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(эргономика ра-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бочего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перерывы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70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введения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гибкого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графика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Обсуждение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внедрения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стандартов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психологического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благополучия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61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3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14" name="object 5"/>
          <p:cNvSpPr/>
          <p:nvPr/>
        </p:nvSpPr>
        <p:spPr>
          <a:xfrm>
            <a:off x="1459800" y="572760"/>
            <a:ext cx="8704440" cy="542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3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управления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персоналом;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юридическая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охраны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труда;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31360" indent="-16020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Symbol"/>
              <a:buChar char=""/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медицинская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  <a:tabLst>
                <a:tab algn="l" pos="53208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524"/>
              </a:spcBef>
              <a:tabLst>
                <a:tab algn="l" pos="53208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чем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1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квартал.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90"/>
              </a:spcBef>
              <a:tabLst>
                <a:tab algn="l" pos="53208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>
              <a:lnSpc>
                <a:spcPct val="100000"/>
              </a:lnSpc>
              <a:spcBef>
                <a:spcPts val="850"/>
              </a:spcBef>
              <a:tabLst>
                <a:tab algn="l" pos="53208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проведенных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собраний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улучшения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психологического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климата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33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6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работников,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поучаствовавших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собраниях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(увеличение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количества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участников</a:t>
            </a:r>
            <a:r>
              <a:rPr b="0" lang="ru-RU" sz="1500" spc="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предыдущему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временному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периоду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%).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РЕЗУЛЬТАТА: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уровень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удовлетворенности работой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(% изменений по сравнению 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предыдущими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временны-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периодами);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уровень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текучести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персонала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(изменение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показателя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отношению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8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предыдущему</a:t>
            </a:r>
            <a:r>
              <a:rPr b="0" lang="ru-RU" sz="1500" spc="-7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периоду).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PlaceHolder 1"/>
          <p:cNvSpPr>
            <a:spLocks noGrp="1"/>
          </p:cNvSpPr>
          <p:nvPr>
            <p:ph type="ftr" idx="10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sldNum" idx="10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DB17B60-B2D6-4487-A8E8-EB1EABD00CB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618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19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7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1459800" y="596160"/>
            <a:ext cx="814068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26" strike="noStrike">
                <a:solidFill>
                  <a:srgbClr val="d2232a"/>
                </a:solidFill>
                <a:latin typeface="Arial"/>
              </a:rPr>
              <a:t>Проведение</a:t>
            </a:r>
            <a:r>
              <a:rPr b="1" lang="ru-RU" sz="2000" spc="-60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дня</a:t>
            </a:r>
            <a:r>
              <a:rPr b="1" lang="ru-RU" sz="2000" spc="-60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32" strike="noStrike">
                <a:solidFill>
                  <a:srgbClr val="d2232a"/>
                </a:solidFill>
                <a:latin typeface="Arial"/>
              </a:rPr>
              <a:t>психоэмоционального</a:t>
            </a:r>
            <a:r>
              <a:rPr b="1" lang="ru-RU" sz="2000" spc="-5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6" strike="noStrike">
                <a:solidFill>
                  <a:srgbClr val="d2232a"/>
                </a:solidFill>
                <a:latin typeface="Arial"/>
              </a:rPr>
              <a:t>здоровья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object 7"/>
          <p:cNvSpPr/>
          <p:nvPr/>
        </p:nvSpPr>
        <p:spPr>
          <a:xfrm>
            <a:off x="768960" y="7237800"/>
            <a:ext cx="21060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5"/>
              </a:lnSpc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  <a:ea typeface="DejaVu Sans"/>
              </a:rPr>
              <a:t>116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2"/>
          <p:cNvSpPr>
            <a:spLocks noGrp="1"/>
          </p:cNvSpPr>
          <p:nvPr>
            <p:ph type="sldNum" idx="102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508A6B25-875D-49DF-AF88-87CF05B5CEA0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object 6"/>
          <p:cNvSpPr/>
          <p:nvPr/>
        </p:nvSpPr>
        <p:spPr>
          <a:xfrm>
            <a:off x="1459800" y="925560"/>
            <a:ext cx="8705880" cy="60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     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осознанности 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психосоциальных факторах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риска, 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формиро-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вание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культуры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образа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жизни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предприятии.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Как правило,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дни/недели/месяцы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психо-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эмоционального здоровья включают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несколько основных частей: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оздоровительное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тестирование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(оценка риска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возникновения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хронических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неинфекционных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заболеваний,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оценка функциональ-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ных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параметров организма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др.), обучение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(семинар 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мастер-класс)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кон-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сультации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(профилактическое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консультирование).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Дни психоэмоционального здоровья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мероприятия,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проходящие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тории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компании.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используются переговорные,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актовые залы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конференц-залы.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Перед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проведением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4–6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недель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проводится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коммуникационная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кампания с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целью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вовлечения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программу.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Ориентировочное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участников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составляет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100–120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человек.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Время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отвлечения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работника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профессиональных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обязанностей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составляет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около 30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минут.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Задачами мероприятия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являются: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оценить уровень психоэмоционального здоровья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коллекти-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,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информиро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ть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тни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осно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х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пси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оэмоционально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й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гигиены,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есп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чить</a:t>
            </a:r>
            <a:r>
              <a:rPr b="0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упность 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консультации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поддержки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психолога,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сформировать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навыки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управления</a:t>
            </a:r>
            <a:r>
              <a:rPr b="0" lang="ru-RU" sz="1500" spc="-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стрессом,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профилактики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профессионального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выгорания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депрессии.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tabLst>
                <a:tab algn="l" pos="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Оздоровительное</a:t>
            </a:r>
            <a:r>
              <a:rPr b="0" lang="ru-RU" sz="1500" spc="-1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тестирование</a:t>
            </a:r>
            <a:r>
              <a:rPr b="0" lang="ru-RU" sz="1500" spc="-1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15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включает</a:t>
            </a:r>
            <a:r>
              <a:rPr b="0" lang="ru-RU" sz="1500" spc="-15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системы</a:t>
            </a:r>
            <a:r>
              <a:rPr b="0" lang="ru-RU" sz="1500" spc="-16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6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анализа</a:t>
            </a:r>
            <a:r>
              <a:rPr b="0" lang="ru-RU" sz="1500" spc="-15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психоэмоциональ-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ного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вегетативного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напряжения, скорости реакции, концентрации внимания,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вариабельности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сердечного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ритма; функциональные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исследования, направленные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определение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функциональ-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ного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состояния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организма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человека,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индивидуально-типологических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особенностей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личности,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функциональных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резервов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нервной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других систем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организма; анкеты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оценки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дистресса,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эмоционального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выгорания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депрессии.</a:t>
            </a:r>
            <a:r>
              <a:rPr b="0" lang="ru-RU" sz="1500" spc="-7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работников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приглашаются</a:t>
            </a:r>
            <a:r>
              <a:rPr b="0" lang="ru-RU" sz="1500" spc="-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вра-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чи-психотерапевты,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психологи.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object 2"/>
          <p:cNvGrpSpPr/>
          <p:nvPr/>
        </p:nvGrpSpPr>
        <p:grpSpPr>
          <a:xfrm>
            <a:off x="0" y="1793880"/>
            <a:ext cx="10151640" cy="5596200"/>
            <a:chOff x="0" y="1793880"/>
            <a:chExt cx="10151640" cy="5596200"/>
          </a:xfrm>
        </p:grpSpPr>
        <p:pic>
          <p:nvPicPr>
            <p:cNvPr id="625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26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1200"/>
              <a:ext cx="203400" cy="78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27" name="object 5"/>
            <p:cNvSpPr/>
            <p:nvPr/>
          </p:nvSpPr>
          <p:spPr>
            <a:xfrm>
              <a:off x="1472400" y="1793880"/>
              <a:ext cx="8679240" cy="3503880"/>
            </a:xfrm>
            <a:custGeom>
              <a:avLst/>
              <a:gdLst>
                <a:gd name="textAreaLeft" fmla="*/ 0 w 8679240"/>
                <a:gd name="textAreaRight" fmla="*/ 8679960 w 8679240"/>
                <a:gd name="textAreaTop" fmla="*/ 0 h 3503880"/>
                <a:gd name="textAreaBottom" fmla="*/ 3504600 h 3503880"/>
              </a:gdLst>
              <a:ahLst/>
              <a:rect l="textAreaLeft" t="textAreaTop" r="textAreaRight" b="textAreaBottom"/>
              <a:pathLst>
                <a:path w="8679815" h="3504565">
                  <a:moveTo>
                    <a:pt x="8527072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3351606"/>
                  </a:lnTo>
                  <a:lnTo>
                    <a:pt x="2381" y="3439712"/>
                  </a:lnTo>
                  <a:lnTo>
                    <a:pt x="19050" y="3484956"/>
                  </a:lnTo>
                  <a:lnTo>
                    <a:pt x="64293" y="3501624"/>
                  </a:lnTo>
                  <a:lnTo>
                    <a:pt x="152400" y="3504006"/>
                  </a:lnTo>
                  <a:lnTo>
                    <a:pt x="8527072" y="3504006"/>
                  </a:lnTo>
                  <a:lnTo>
                    <a:pt x="8615178" y="3501624"/>
                  </a:lnTo>
                  <a:lnTo>
                    <a:pt x="8660422" y="3484956"/>
                  </a:lnTo>
                  <a:lnTo>
                    <a:pt x="8677090" y="3439712"/>
                  </a:lnTo>
                  <a:lnTo>
                    <a:pt x="8679472" y="3351606"/>
                  </a:lnTo>
                  <a:lnTo>
                    <a:pt x="8679472" y="152400"/>
                  </a:lnTo>
                  <a:lnTo>
                    <a:pt x="8677090" y="64293"/>
                  </a:lnTo>
                  <a:lnTo>
                    <a:pt x="8660422" y="19050"/>
                  </a:lnTo>
                  <a:lnTo>
                    <a:pt x="8615178" y="2381"/>
                  </a:lnTo>
                  <a:lnTo>
                    <a:pt x="8527072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28" name="object 6"/>
          <p:cNvSpPr/>
          <p:nvPr/>
        </p:nvSpPr>
        <p:spPr>
          <a:xfrm>
            <a:off x="1422360" y="65520"/>
            <a:ext cx="8705880" cy="63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360000" algn="just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«Дня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здоровья» важно обращать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внимание работников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каким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просам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работники</a:t>
            </a:r>
            <a:r>
              <a:rPr b="0" lang="ru-RU" sz="1500" spc="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получать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консультации,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также</a:t>
            </a:r>
            <a:r>
              <a:rPr b="0" lang="ru-RU" sz="1500" spc="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то,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что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консультирование</a:t>
            </a:r>
            <a:r>
              <a:rPr b="0" lang="ru-RU" sz="1500" spc="4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анонимное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соблюдается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политика конфиденциальности.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Во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дени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ц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ообр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зн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дит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ь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обр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аз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а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льны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14"/>
              </a:spcBef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tabLst>
                <a:tab algn="l" pos="0"/>
              </a:tabLst>
            </a:pP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Примерные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образовательные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мероприятия </a:t>
            </a:r>
            <a:r>
              <a:rPr b="1" lang="ru-RU" sz="17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(семинары</a:t>
            </a: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или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мастер-классы)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«Дне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здоровья»: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109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Управление</a:t>
            </a:r>
            <a:r>
              <a:rPr b="0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стрессом.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Синдром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хронической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усталости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его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Здоровый сон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управление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утомляемостью.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Простые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изменения,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большие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награды: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простое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руководство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счастливой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Преодоление</a:t>
            </a:r>
            <a:r>
              <a:rPr b="0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депрессии.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победить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беспокойство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стресс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Горе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потеря: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пережить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потерю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70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Позитивная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психология: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использование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силы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счастья,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осознанности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внутренней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силы.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584280" indent="-212760">
              <a:lnSpc>
                <a:spcPct val="100000"/>
              </a:lnSpc>
              <a:spcBef>
                <a:spcPts val="564"/>
              </a:spcBef>
              <a:buClr>
                <a:srgbClr val="231f20"/>
              </a:buClr>
              <a:buFont typeface="OpenSymbol"/>
              <a:buAutoNum type="arabicPeriod"/>
              <a:tabLst>
                <a:tab algn="l" pos="58500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Основы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профилактики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джетлаг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(jetlag –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смена часовых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поясов).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58500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981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Персонал,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проводящий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месте,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должен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обучен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методам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мотивационного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консультирования,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когнитивно-поведенческой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терапии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моделям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изменения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поведения.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итогам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целесообразно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оценивать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эффективность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проведенного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использованием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опросников.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object 7"/>
          <p:cNvSpPr/>
          <p:nvPr/>
        </p:nvSpPr>
        <p:spPr>
          <a:xfrm>
            <a:off x="768960" y="7237800"/>
            <a:ext cx="21060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5"/>
              </a:lnSpc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  <a:ea typeface="DejaVu Sans"/>
              </a:rPr>
              <a:t>116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1"/>
          <p:cNvSpPr>
            <a:spLocks noGrp="1"/>
          </p:cNvSpPr>
          <p:nvPr>
            <p:ph type="sldNum" idx="10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999EA2BF-8372-4962-8F61-974032A0068D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19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3" name="object 4" descr=""/>
            <p:cNvPicPr/>
            <p:nvPr/>
          </p:nvPicPr>
          <p:blipFill>
            <a:blip r:embed="rId2"/>
            <a:stretch/>
          </p:blipFill>
          <p:spPr>
            <a:xfrm>
              <a:off x="808920" y="7260480"/>
              <a:ext cx="13536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459800" y="619200"/>
            <a:ext cx="179640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Вода</a:t>
            </a:r>
            <a:r>
              <a:rPr b="1" lang="ru-RU" sz="2200" spc="-46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в</a:t>
            </a:r>
            <a:r>
              <a:rPr b="1" lang="ru-RU" sz="2200" spc="-46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офис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object 6"/>
          <p:cNvSpPr/>
          <p:nvPr/>
        </p:nvSpPr>
        <p:spPr>
          <a:xfrm>
            <a:off x="1459800" y="974160"/>
            <a:ext cx="8700840" cy="12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Обеспечить</a:t>
            </a:r>
            <a:r>
              <a:rPr b="0" lang="ru-RU" sz="1500" spc="1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1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рабочего</a:t>
            </a:r>
            <a:r>
              <a:rPr b="0" lang="ru-RU" sz="1500" spc="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времени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свободный</a:t>
            </a:r>
            <a:r>
              <a:rPr b="0" lang="ru-RU" sz="1500" spc="13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доступ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13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пи-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тьевой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воде.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43236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object 7"/>
          <p:cNvSpPr/>
          <p:nvPr/>
        </p:nvSpPr>
        <p:spPr>
          <a:xfrm>
            <a:off x="1459800" y="3532680"/>
            <a:ext cx="8699400" cy="33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структуры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административно-хозяйственная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служба, служба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персоналом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Постоянно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действующая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930"/>
              </a:spcBef>
              <a:tabLst>
                <a:tab algn="l" pos="0"/>
              </a:tabLst>
            </a:pPr>
            <a:r>
              <a:rPr b="1" lang="ru-RU" sz="19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9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11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помещений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оснащенных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кулерами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питьевой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водой.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765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имеющих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доступ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к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питьевой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воде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не далее 100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м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рабочего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места.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object 8"/>
          <p:cNvSpPr/>
          <p:nvPr/>
        </p:nvSpPr>
        <p:spPr>
          <a:xfrm>
            <a:off x="1625040" y="2328120"/>
            <a:ext cx="2468880" cy="1211400"/>
          </a:xfrm>
          <a:custGeom>
            <a:avLst/>
            <a:gdLst>
              <a:gd name="textAreaLeft" fmla="*/ 0 w 2468880"/>
              <a:gd name="textAreaRight" fmla="*/ 2469600 w 2468880"/>
              <a:gd name="textAreaTop" fmla="*/ 0 h 1211400"/>
              <a:gd name="textAreaBottom" fmla="*/ 1212120 h 1211400"/>
            </a:gdLst>
            <a:ahLst/>
            <a:rect l="textAreaLeft" t="textAreaTop" r="textAreaRight" b="textAreaBottom"/>
            <a:pathLst>
              <a:path w="2469515" h="1212214">
                <a:moveTo>
                  <a:pt x="231706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059599"/>
                </a:lnTo>
                <a:lnTo>
                  <a:pt x="2381" y="1147705"/>
                </a:lnTo>
                <a:lnTo>
                  <a:pt x="19050" y="1192949"/>
                </a:lnTo>
                <a:lnTo>
                  <a:pt x="64293" y="1209617"/>
                </a:lnTo>
                <a:lnTo>
                  <a:pt x="152400" y="1211999"/>
                </a:lnTo>
                <a:lnTo>
                  <a:pt x="2317064" y="1211999"/>
                </a:lnTo>
                <a:lnTo>
                  <a:pt x="2405170" y="1209617"/>
                </a:lnTo>
                <a:lnTo>
                  <a:pt x="2450414" y="1192949"/>
                </a:lnTo>
                <a:lnTo>
                  <a:pt x="2467082" y="1147705"/>
                </a:lnTo>
                <a:lnTo>
                  <a:pt x="2469464" y="1059599"/>
                </a:lnTo>
                <a:lnTo>
                  <a:pt x="2469464" y="152400"/>
                </a:lnTo>
                <a:lnTo>
                  <a:pt x="2467082" y="64293"/>
                </a:lnTo>
                <a:lnTo>
                  <a:pt x="2450414" y="19050"/>
                </a:lnTo>
                <a:lnTo>
                  <a:pt x="2405170" y="2381"/>
                </a:lnTo>
                <a:lnTo>
                  <a:pt x="2317064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8" name="object 9"/>
          <p:cNvSpPr/>
          <p:nvPr/>
        </p:nvSpPr>
        <p:spPr>
          <a:xfrm>
            <a:off x="4427640" y="2328120"/>
            <a:ext cx="2468880" cy="1211400"/>
          </a:xfrm>
          <a:custGeom>
            <a:avLst/>
            <a:gdLst>
              <a:gd name="textAreaLeft" fmla="*/ 0 w 2468880"/>
              <a:gd name="textAreaRight" fmla="*/ 2469600 w 2468880"/>
              <a:gd name="textAreaTop" fmla="*/ 0 h 1211400"/>
              <a:gd name="textAreaBottom" fmla="*/ 1212120 h 1211400"/>
            </a:gdLst>
            <a:ahLst/>
            <a:rect l="textAreaLeft" t="textAreaTop" r="textAreaRight" b="textAreaBottom"/>
            <a:pathLst>
              <a:path w="2469515" h="1212214">
                <a:moveTo>
                  <a:pt x="2317064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059599"/>
                </a:lnTo>
                <a:lnTo>
                  <a:pt x="2381" y="1147705"/>
                </a:lnTo>
                <a:lnTo>
                  <a:pt x="19050" y="1192949"/>
                </a:lnTo>
                <a:lnTo>
                  <a:pt x="64293" y="1209617"/>
                </a:lnTo>
                <a:lnTo>
                  <a:pt x="152400" y="1211999"/>
                </a:lnTo>
                <a:lnTo>
                  <a:pt x="2317064" y="1211999"/>
                </a:lnTo>
                <a:lnTo>
                  <a:pt x="2405170" y="1209617"/>
                </a:lnTo>
                <a:lnTo>
                  <a:pt x="2450414" y="1192949"/>
                </a:lnTo>
                <a:lnTo>
                  <a:pt x="2467082" y="1147705"/>
                </a:lnTo>
                <a:lnTo>
                  <a:pt x="2469464" y="1059599"/>
                </a:lnTo>
                <a:lnTo>
                  <a:pt x="2469464" y="152400"/>
                </a:lnTo>
                <a:lnTo>
                  <a:pt x="2467082" y="64293"/>
                </a:lnTo>
                <a:lnTo>
                  <a:pt x="2450414" y="19050"/>
                </a:lnTo>
                <a:lnTo>
                  <a:pt x="2405170" y="2381"/>
                </a:lnTo>
                <a:lnTo>
                  <a:pt x="2317064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9" name="object 10"/>
          <p:cNvSpPr/>
          <p:nvPr/>
        </p:nvSpPr>
        <p:spPr>
          <a:xfrm>
            <a:off x="1699560" y="2387520"/>
            <a:ext cx="231948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232920" indent="-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Территорию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офиса,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комнату</a:t>
            </a:r>
            <a:r>
              <a:rPr b="1" lang="ru-RU" sz="13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приема</a:t>
            </a:r>
            <a:r>
              <a:rPr b="1" lang="ru-RU" sz="13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пищи, </a:t>
            </a:r>
            <a:r>
              <a:rPr b="1" lang="ru-RU" sz="1300" spc="-34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столовую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комнаты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  <a:p>
            <a:pPr marL="12600" indent="-720" algn="ctr">
              <a:lnSpc>
                <a:spcPct val="100000"/>
              </a:lnSpc>
              <a:tabLst>
                <a:tab algn="l" pos="0"/>
              </a:tabLst>
            </a:pP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переговоров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оснастить </a:t>
            </a:r>
            <a:r>
              <a:rPr b="1" lang="ru-RU" sz="1300" spc="-35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кулерами</a:t>
            </a:r>
            <a:r>
              <a:rPr b="1" lang="ru-RU" sz="13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питьевой</a:t>
            </a:r>
            <a:r>
              <a:rPr b="1" lang="ru-RU" sz="13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водой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ftr" idx="16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17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B537D036-B2AF-42B7-B5AB-BC26F3A37ECF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2" name="object 11"/>
          <p:cNvSpPr/>
          <p:nvPr/>
        </p:nvSpPr>
        <p:spPr>
          <a:xfrm>
            <a:off x="4519440" y="2387520"/>
            <a:ext cx="2286000" cy="100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72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Сотрудникам,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имеющим </a:t>
            </a:r>
            <a:r>
              <a:rPr b="1" lang="ru-RU" sz="13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выездной</a:t>
            </a:r>
            <a:r>
              <a:rPr b="1" lang="ru-RU" sz="13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характер</a:t>
            </a:r>
            <a:r>
              <a:rPr b="1" lang="ru-RU" sz="13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работы </a:t>
            </a:r>
            <a:r>
              <a:rPr b="1" lang="ru-RU" sz="1300" spc="-35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работающим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удаленно,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предусмотреть выдачу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 питьевой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воды</a:t>
            </a:r>
            <a:r>
              <a:rPr b="1" lang="ru-RU" sz="13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1" lang="ru-RU" sz="13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300" spc="-7" strike="noStrike">
                <a:solidFill>
                  <a:srgbClr val="25408f"/>
                </a:solidFill>
                <a:latin typeface="Arial"/>
                <a:ea typeface="DejaVu Sans"/>
              </a:rPr>
              <a:t>бутылках</a:t>
            </a:r>
            <a:endParaRPr b="0" lang="ru-RU" sz="1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object 2"/>
          <p:cNvGrpSpPr/>
          <p:nvPr/>
        </p:nvGrpSpPr>
        <p:grpSpPr>
          <a:xfrm>
            <a:off x="0" y="4469760"/>
            <a:ext cx="10169280" cy="2920320"/>
            <a:chOff x="0" y="4469760"/>
            <a:chExt cx="10169280" cy="2920320"/>
          </a:xfrm>
        </p:grpSpPr>
        <p:pic>
          <p:nvPicPr>
            <p:cNvPr id="63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33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76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4" name="object 5"/>
            <p:cNvSpPr/>
            <p:nvPr/>
          </p:nvSpPr>
          <p:spPr>
            <a:xfrm>
              <a:off x="1472400" y="4794840"/>
              <a:ext cx="8696880" cy="2270520"/>
            </a:xfrm>
            <a:custGeom>
              <a:avLst/>
              <a:gdLst>
                <a:gd name="textAreaLeft" fmla="*/ 0 w 8696880"/>
                <a:gd name="textAreaRight" fmla="*/ 8697600 w 8696880"/>
                <a:gd name="textAreaTop" fmla="*/ 0 h 2270520"/>
                <a:gd name="textAreaBottom" fmla="*/ 2271240 h 2270520"/>
              </a:gdLst>
              <a:ahLst/>
              <a:rect l="textAreaLeft" t="textAreaTop" r="textAreaRight" b="textAreaBottom"/>
              <a:pathLst>
                <a:path w="8697595" h="2271395">
                  <a:moveTo>
                    <a:pt x="4222889" y="0"/>
                  </a:moveTo>
                  <a:lnTo>
                    <a:pt x="0" y="0"/>
                  </a:lnTo>
                  <a:lnTo>
                    <a:pt x="0" y="1608328"/>
                  </a:lnTo>
                  <a:lnTo>
                    <a:pt x="2387" y="1696440"/>
                  </a:lnTo>
                  <a:lnTo>
                    <a:pt x="19050" y="1741678"/>
                  </a:lnTo>
                  <a:lnTo>
                    <a:pt x="64300" y="1758353"/>
                  </a:lnTo>
                  <a:lnTo>
                    <a:pt x="152400" y="1760728"/>
                  </a:lnTo>
                  <a:lnTo>
                    <a:pt x="4070489" y="1760728"/>
                  </a:lnTo>
                  <a:lnTo>
                    <a:pt x="4158602" y="1758353"/>
                  </a:lnTo>
                  <a:lnTo>
                    <a:pt x="4203839" y="1741678"/>
                  </a:lnTo>
                  <a:lnTo>
                    <a:pt x="4220515" y="1696440"/>
                  </a:lnTo>
                  <a:lnTo>
                    <a:pt x="4222889" y="1608328"/>
                  </a:lnTo>
                  <a:lnTo>
                    <a:pt x="4222889" y="0"/>
                  </a:lnTo>
                  <a:close/>
                </a:path>
                <a:path w="8697595" h="2271395">
                  <a:moveTo>
                    <a:pt x="8697252" y="0"/>
                  </a:moveTo>
                  <a:lnTo>
                    <a:pt x="4474362" y="0"/>
                  </a:lnTo>
                  <a:lnTo>
                    <a:pt x="4474362" y="2118969"/>
                  </a:lnTo>
                  <a:lnTo>
                    <a:pt x="4476737" y="2207082"/>
                  </a:lnTo>
                  <a:lnTo>
                    <a:pt x="4493412" y="2252319"/>
                  </a:lnTo>
                  <a:lnTo>
                    <a:pt x="4538650" y="2268994"/>
                  </a:lnTo>
                  <a:lnTo>
                    <a:pt x="4626762" y="2271369"/>
                  </a:lnTo>
                  <a:lnTo>
                    <a:pt x="8544852" y="2271369"/>
                  </a:lnTo>
                  <a:lnTo>
                    <a:pt x="8632952" y="2268994"/>
                  </a:lnTo>
                  <a:lnTo>
                    <a:pt x="8678202" y="2252319"/>
                  </a:lnTo>
                  <a:lnTo>
                    <a:pt x="8694864" y="2207082"/>
                  </a:lnTo>
                  <a:lnTo>
                    <a:pt x="8697252" y="2118969"/>
                  </a:lnTo>
                  <a:lnTo>
                    <a:pt x="8697252" y="0"/>
                  </a:lnTo>
                  <a:close/>
                </a:path>
              </a:pathLst>
            </a:custGeom>
            <a:solidFill>
              <a:srgbClr val="ffe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635" name="object 6"/>
            <p:cNvSpPr/>
            <p:nvPr/>
          </p:nvSpPr>
          <p:spPr>
            <a:xfrm>
              <a:off x="1472400" y="4469760"/>
              <a:ext cx="8696880" cy="325080"/>
            </a:xfrm>
            <a:custGeom>
              <a:avLst/>
              <a:gdLst>
                <a:gd name="textAreaLeft" fmla="*/ 0 w 8696880"/>
                <a:gd name="textAreaRight" fmla="*/ 8697600 w 8696880"/>
                <a:gd name="textAreaTop" fmla="*/ 0 h 325080"/>
                <a:gd name="textAreaBottom" fmla="*/ 325800 h 325080"/>
              </a:gdLst>
              <a:ahLst/>
              <a:rect l="textAreaLeft" t="textAreaTop" r="textAreaRight" b="textAreaBottom"/>
              <a:pathLst>
                <a:path w="8697595" h="325754">
                  <a:moveTo>
                    <a:pt x="4222889" y="139700"/>
                  </a:moveTo>
                  <a:lnTo>
                    <a:pt x="4220705" y="58928"/>
                  </a:lnTo>
                  <a:lnTo>
                    <a:pt x="4205427" y="17462"/>
                  </a:lnTo>
                  <a:lnTo>
                    <a:pt x="4163949" y="2184"/>
                  </a:lnTo>
                  <a:lnTo>
                    <a:pt x="4083189" y="0"/>
                  </a:lnTo>
                  <a:lnTo>
                    <a:pt x="139700" y="0"/>
                  </a:lnTo>
                  <a:lnTo>
                    <a:pt x="58940" y="2184"/>
                  </a:lnTo>
                  <a:lnTo>
                    <a:pt x="17462" y="17462"/>
                  </a:lnTo>
                  <a:lnTo>
                    <a:pt x="2184" y="58928"/>
                  </a:lnTo>
                  <a:lnTo>
                    <a:pt x="0" y="139700"/>
                  </a:lnTo>
                  <a:lnTo>
                    <a:pt x="0" y="325297"/>
                  </a:lnTo>
                  <a:lnTo>
                    <a:pt x="4222889" y="325297"/>
                  </a:lnTo>
                  <a:lnTo>
                    <a:pt x="4222889" y="139700"/>
                  </a:lnTo>
                  <a:close/>
                </a:path>
                <a:path w="8697595" h="325754">
                  <a:moveTo>
                    <a:pt x="8697252" y="139700"/>
                  </a:moveTo>
                  <a:lnTo>
                    <a:pt x="8695068" y="58928"/>
                  </a:lnTo>
                  <a:lnTo>
                    <a:pt x="8679790" y="17462"/>
                  </a:lnTo>
                  <a:lnTo>
                    <a:pt x="8638311" y="2184"/>
                  </a:lnTo>
                  <a:lnTo>
                    <a:pt x="8557552" y="0"/>
                  </a:lnTo>
                  <a:lnTo>
                    <a:pt x="4614062" y="0"/>
                  </a:lnTo>
                  <a:lnTo>
                    <a:pt x="4533290" y="2184"/>
                  </a:lnTo>
                  <a:lnTo>
                    <a:pt x="4491825" y="17462"/>
                  </a:lnTo>
                  <a:lnTo>
                    <a:pt x="4476547" y="58928"/>
                  </a:lnTo>
                  <a:lnTo>
                    <a:pt x="4474362" y="139700"/>
                  </a:lnTo>
                  <a:lnTo>
                    <a:pt x="4474362" y="325297"/>
                  </a:lnTo>
                  <a:lnTo>
                    <a:pt x="8697252" y="325297"/>
                  </a:lnTo>
                  <a:lnTo>
                    <a:pt x="8697252" y="13970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1459800" y="650160"/>
            <a:ext cx="585072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25408f"/>
                </a:solidFill>
                <a:latin typeface="Arial"/>
              </a:rPr>
              <a:t>«Сахалин</a:t>
            </a:r>
            <a:r>
              <a:rPr b="1" lang="ru-RU" sz="2000" spc="-15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25408f"/>
                </a:solidFill>
                <a:latin typeface="Arial"/>
              </a:rPr>
              <a:t>Энерджи Инвестмент</a:t>
            </a:r>
            <a:r>
              <a:rPr b="1" lang="ru-RU" sz="2000" spc="-15" strike="noStrike">
                <a:solidFill>
                  <a:srgbClr val="25408f"/>
                </a:solidFill>
                <a:latin typeface="Arial"/>
              </a:rPr>
              <a:t> </a:t>
            </a:r>
            <a:r>
              <a:rPr b="1" lang="ru-RU" sz="2000" spc="-7" strike="noStrike">
                <a:solidFill>
                  <a:srgbClr val="25408f"/>
                </a:solidFill>
                <a:latin typeface="Arial"/>
              </a:rPr>
              <a:t>Компани</a:t>
            </a:r>
            <a:r>
              <a:rPr b="1" lang="ru-RU" sz="2000" spc="-12" strike="noStrike">
                <a:solidFill>
                  <a:srgbClr val="25408f"/>
                </a:solidFill>
                <a:latin typeface="Arial"/>
              </a:rPr>
              <a:t> Лтд»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object 8"/>
          <p:cNvSpPr/>
          <p:nvPr/>
        </p:nvSpPr>
        <p:spPr>
          <a:xfrm>
            <a:off x="1459800" y="950040"/>
            <a:ext cx="6167160" cy="2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Программа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«Здоровье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рабочем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месте».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Мероприятия: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38" name="object 9"/>
          <p:cNvGrpSpPr/>
          <p:nvPr/>
        </p:nvGrpSpPr>
        <p:grpSpPr>
          <a:xfrm>
            <a:off x="1472400" y="1368000"/>
            <a:ext cx="4222800" cy="2988000"/>
            <a:chOff x="1472400" y="1368000"/>
            <a:chExt cx="4222800" cy="2988000"/>
          </a:xfrm>
        </p:grpSpPr>
        <p:sp>
          <p:nvSpPr>
            <p:cNvPr id="639" name="object 10"/>
            <p:cNvSpPr/>
            <p:nvPr/>
          </p:nvSpPr>
          <p:spPr>
            <a:xfrm>
              <a:off x="1472400" y="1693440"/>
              <a:ext cx="4222800" cy="2662560"/>
            </a:xfrm>
            <a:custGeom>
              <a:avLst/>
              <a:gdLst>
                <a:gd name="textAreaLeft" fmla="*/ 0 w 4222800"/>
                <a:gd name="textAreaRight" fmla="*/ 4223520 w 4222800"/>
                <a:gd name="textAreaTop" fmla="*/ 0 h 2662560"/>
                <a:gd name="textAreaBottom" fmla="*/ 2663280 h 2662560"/>
              </a:gdLst>
              <a:ahLst/>
              <a:rect l="textAreaLeft" t="textAreaTop" r="textAreaRight" b="textAreaBottom"/>
              <a:pathLst>
                <a:path w="4223385" h="2663190">
                  <a:moveTo>
                    <a:pt x="4222889" y="0"/>
                  </a:moveTo>
                  <a:lnTo>
                    <a:pt x="0" y="0"/>
                  </a:lnTo>
                  <a:lnTo>
                    <a:pt x="0" y="2510294"/>
                  </a:lnTo>
                  <a:lnTo>
                    <a:pt x="2381" y="2598400"/>
                  </a:lnTo>
                  <a:lnTo>
                    <a:pt x="19050" y="2643644"/>
                  </a:lnTo>
                  <a:lnTo>
                    <a:pt x="64293" y="2660313"/>
                  </a:lnTo>
                  <a:lnTo>
                    <a:pt x="152400" y="2662694"/>
                  </a:lnTo>
                  <a:lnTo>
                    <a:pt x="4070489" y="2662694"/>
                  </a:lnTo>
                  <a:lnTo>
                    <a:pt x="4158595" y="2660313"/>
                  </a:lnTo>
                  <a:lnTo>
                    <a:pt x="4203839" y="2643644"/>
                  </a:lnTo>
                  <a:lnTo>
                    <a:pt x="4220508" y="2598400"/>
                  </a:lnTo>
                  <a:lnTo>
                    <a:pt x="4222889" y="2510294"/>
                  </a:lnTo>
                  <a:lnTo>
                    <a:pt x="4222889" y="0"/>
                  </a:lnTo>
                  <a:close/>
                </a:path>
              </a:pathLst>
            </a:custGeom>
            <a:solidFill>
              <a:srgbClr val="ffe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640" name="object 11"/>
            <p:cNvSpPr/>
            <p:nvPr/>
          </p:nvSpPr>
          <p:spPr>
            <a:xfrm>
              <a:off x="1472400" y="1368000"/>
              <a:ext cx="4222800" cy="325080"/>
            </a:xfrm>
            <a:custGeom>
              <a:avLst/>
              <a:gdLst>
                <a:gd name="textAreaLeft" fmla="*/ 0 w 4222800"/>
                <a:gd name="textAreaRight" fmla="*/ 4223520 w 4222800"/>
                <a:gd name="textAreaTop" fmla="*/ 0 h 325080"/>
                <a:gd name="textAreaBottom" fmla="*/ 325800 h 325080"/>
              </a:gdLst>
              <a:ahLst/>
              <a:rect l="textAreaLeft" t="textAreaTop" r="textAreaRight" b="textAreaBottom"/>
              <a:pathLst>
                <a:path w="4223385" h="325755">
                  <a:moveTo>
                    <a:pt x="4083189" y="0"/>
                  </a:moveTo>
                  <a:lnTo>
                    <a:pt x="139700" y="0"/>
                  </a:lnTo>
                  <a:lnTo>
                    <a:pt x="58935" y="2182"/>
                  </a:lnTo>
                  <a:lnTo>
                    <a:pt x="17462" y="17462"/>
                  </a:lnTo>
                  <a:lnTo>
                    <a:pt x="2182" y="58935"/>
                  </a:lnTo>
                  <a:lnTo>
                    <a:pt x="0" y="139700"/>
                  </a:lnTo>
                  <a:lnTo>
                    <a:pt x="0" y="325297"/>
                  </a:lnTo>
                  <a:lnTo>
                    <a:pt x="4222889" y="325297"/>
                  </a:lnTo>
                  <a:lnTo>
                    <a:pt x="4222889" y="139700"/>
                  </a:lnTo>
                  <a:lnTo>
                    <a:pt x="4220706" y="58935"/>
                  </a:lnTo>
                  <a:lnTo>
                    <a:pt x="4205427" y="17462"/>
                  </a:lnTo>
                  <a:lnTo>
                    <a:pt x="4163953" y="2182"/>
                  </a:lnTo>
                  <a:lnTo>
                    <a:pt x="4083189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grpSp>
        <p:nvGrpSpPr>
          <p:cNvPr id="641" name="object 12"/>
          <p:cNvGrpSpPr/>
          <p:nvPr/>
        </p:nvGrpSpPr>
        <p:grpSpPr>
          <a:xfrm>
            <a:off x="5946840" y="1368000"/>
            <a:ext cx="4222800" cy="2988000"/>
            <a:chOff x="5946840" y="1368000"/>
            <a:chExt cx="4222800" cy="2988000"/>
          </a:xfrm>
        </p:grpSpPr>
        <p:sp>
          <p:nvSpPr>
            <p:cNvPr id="642" name="object 13"/>
            <p:cNvSpPr/>
            <p:nvPr/>
          </p:nvSpPr>
          <p:spPr>
            <a:xfrm>
              <a:off x="5946840" y="1693440"/>
              <a:ext cx="4222800" cy="2662560"/>
            </a:xfrm>
            <a:custGeom>
              <a:avLst/>
              <a:gdLst>
                <a:gd name="textAreaLeft" fmla="*/ 0 w 4222800"/>
                <a:gd name="textAreaRight" fmla="*/ 4223520 w 4222800"/>
                <a:gd name="textAreaTop" fmla="*/ 0 h 2662560"/>
                <a:gd name="textAreaBottom" fmla="*/ 2663280 h 2662560"/>
              </a:gdLst>
              <a:ahLst/>
              <a:rect l="textAreaLeft" t="textAreaTop" r="textAreaRight" b="textAreaBottom"/>
              <a:pathLst>
                <a:path w="4223384" h="2663190">
                  <a:moveTo>
                    <a:pt x="4222889" y="0"/>
                  </a:moveTo>
                  <a:lnTo>
                    <a:pt x="0" y="0"/>
                  </a:lnTo>
                  <a:lnTo>
                    <a:pt x="0" y="2510294"/>
                  </a:lnTo>
                  <a:lnTo>
                    <a:pt x="2381" y="2598400"/>
                  </a:lnTo>
                  <a:lnTo>
                    <a:pt x="19050" y="2643644"/>
                  </a:lnTo>
                  <a:lnTo>
                    <a:pt x="64293" y="2660313"/>
                  </a:lnTo>
                  <a:lnTo>
                    <a:pt x="152400" y="2662694"/>
                  </a:lnTo>
                  <a:lnTo>
                    <a:pt x="4070489" y="2662694"/>
                  </a:lnTo>
                  <a:lnTo>
                    <a:pt x="4158595" y="2660313"/>
                  </a:lnTo>
                  <a:lnTo>
                    <a:pt x="4203839" y="2643644"/>
                  </a:lnTo>
                  <a:lnTo>
                    <a:pt x="4220508" y="2598400"/>
                  </a:lnTo>
                  <a:lnTo>
                    <a:pt x="4222889" y="2510294"/>
                  </a:lnTo>
                  <a:lnTo>
                    <a:pt x="4222889" y="0"/>
                  </a:lnTo>
                  <a:close/>
                </a:path>
              </a:pathLst>
            </a:custGeom>
            <a:solidFill>
              <a:srgbClr val="ffe29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643" name="object 14"/>
            <p:cNvSpPr/>
            <p:nvPr/>
          </p:nvSpPr>
          <p:spPr>
            <a:xfrm>
              <a:off x="5946840" y="1368000"/>
              <a:ext cx="4222800" cy="325080"/>
            </a:xfrm>
            <a:custGeom>
              <a:avLst/>
              <a:gdLst>
                <a:gd name="textAreaLeft" fmla="*/ 0 w 4222800"/>
                <a:gd name="textAreaRight" fmla="*/ 4223520 w 4222800"/>
                <a:gd name="textAreaTop" fmla="*/ 0 h 325080"/>
                <a:gd name="textAreaBottom" fmla="*/ 325800 h 325080"/>
              </a:gdLst>
              <a:ahLst/>
              <a:rect l="textAreaLeft" t="textAreaTop" r="textAreaRight" b="textAreaBottom"/>
              <a:pathLst>
                <a:path w="4223384" h="325755">
                  <a:moveTo>
                    <a:pt x="4083189" y="0"/>
                  </a:moveTo>
                  <a:lnTo>
                    <a:pt x="139700" y="0"/>
                  </a:lnTo>
                  <a:lnTo>
                    <a:pt x="58935" y="2182"/>
                  </a:lnTo>
                  <a:lnTo>
                    <a:pt x="17462" y="17462"/>
                  </a:lnTo>
                  <a:lnTo>
                    <a:pt x="2182" y="58935"/>
                  </a:lnTo>
                  <a:lnTo>
                    <a:pt x="0" y="139700"/>
                  </a:lnTo>
                  <a:lnTo>
                    <a:pt x="0" y="325297"/>
                  </a:lnTo>
                  <a:lnTo>
                    <a:pt x="4222889" y="325297"/>
                  </a:lnTo>
                  <a:lnTo>
                    <a:pt x="4222889" y="139700"/>
                  </a:lnTo>
                  <a:lnTo>
                    <a:pt x="4220706" y="58935"/>
                  </a:lnTo>
                  <a:lnTo>
                    <a:pt x="4205427" y="17462"/>
                  </a:lnTo>
                  <a:lnTo>
                    <a:pt x="4163953" y="2182"/>
                  </a:lnTo>
                  <a:lnTo>
                    <a:pt x="4083189" y="0"/>
                  </a:lnTo>
                  <a:close/>
                </a:path>
              </a:pathLst>
            </a:custGeom>
            <a:solidFill>
              <a:srgbClr val="ffcb0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44" name="object 15"/>
          <p:cNvSpPr/>
          <p:nvPr/>
        </p:nvSpPr>
        <p:spPr>
          <a:xfrm>
            <a:off x="1609920" y="1396800"/>
            <a:ext cx="3989160" cy="26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90936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25408f"/>
                </a:solidFill>
                <a:latin typeface="Arial"/>
                <a:ea typeface="DejaVu Sans"/>
              </a:rPr>
              <a:t>Медицинские</a:t>
            </a:r>
            <a:r>
              <a:rPr b="1" lang="ru-RU" sz="16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" strike="noStrike">
                <a:solidFill>
                  <a:srgbClr val="25408f"/>
                </a:solidFill>
                <a:latin typeface="Arial"/>
                <a:ea typeface="DejaVu Sans"/>
              </a:rPr>
              <a:t>меры: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 algn="just">
              <a:lnSpc>
                <a:spcPts val="1100"/>
              </a:lnSpc>
              <a:spcBef>
                <a:spcPts val="1295"/>
              </a:spcBef>
              <a:buClr>
                <a:srgbClr val="25408f"/>
              </a:buClr>
              <a:buFont typeface="Symbol"/>
              <a:buChar char=""/>
              <a:tabLst>
                <a:tab algn="l" pos="11880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проведение оценки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риска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развития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ССЗ,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индекса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массы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тела,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оценка кардиориска (основано на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результатах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анализа смертности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по причинам,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не связанным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с</a:t>
            </a:r>
            <a:r>
              <a:rPr b="0" lang="ru-RU" sz="10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травматизмом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производстве);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 algn="just">
              <a:lnSpc>
                <a:spcPts val="1100"/>
              </a:lnSpc>
              <a:spcBef>
                <a:spcPts val="139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проведение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профилактических мероприятий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снижения риска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ССЗ;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 algn="just">
              <a:lnSpc>
                <a:spcPct val="100000"/>
              </a:lnSpc>
              <a:spcBef>
                <a:spcPts val="20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добровольное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медицинское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страхование;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64"/>
              </a:spcBef>
              <a:buClr>
                <a:srgbClr val="25408f"/>
              </a:buClr>
              <a:buFont typeface="Symbol"/>
              <a:buChar char=""/>
              <a:tabLst>
                <a:tab algn="l" pos="8640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проведение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скрининговых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обследований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персонала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алкоголь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психоактивные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вещества;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39"/>
              </a:spcBef>
              <a:buClr>
                <a:srgbClr val="25408f"/>
              </a:buClr>
              <a:buFont typeface="Symbol"/>
              <a:buChar char=""/>
              <a:tabLst>
                <a:tab algn="l" pos="10404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для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работающих во вредных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условиях периодические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медицин-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ские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осмотры;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 algn="just">
              <a:lnSpc>
                <a:spcPct val="100000"/>
              </a:lnSpc>
              <a:spcBef>
                <a:spcPts val="26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офисных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работников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организована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диспансеризация;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59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оказание медицинской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профилактической помощи –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курящим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со-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трудникам предлагаются бесплатные врачебные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консультации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курсы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заместительной терапии, проводится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широкая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информаци- </a:t>
            </a:r>
            <a:r>
              <a:rPr b="0" lang="ru-RU" sz="10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онная кампания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использованием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плакатов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листовок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object 19"/>
          <p:cNvSpPr/>
          <p:nvPr/>
        </p:nvSpPr>
        <p:spPr>
          <a:xfrm>
            <a:off x="768960" y="7237800"/>
            <a:ext cx="21060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5"/>
              </a:lnSpc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  <a:ea typeface="DejaVu Sans"/>
              </a:rPr>
              <a:t>116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sldNum" idx="104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D1252BC6-469E-4AE8-93B6-2D78588E3485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7" name="object 16"/>
          <p:cNvSpPr/>
          <p:nvPr/>
        </p:nvSpPr>
        <p:spPr>
          <a:xfrm>
            <a:off x="1609920" y="4498200"/>
            <a:ext cx="3989160" cy="174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13560">
              <a:lnSpc>
                <a:spcPct val="100000"/>
              </a:lnSpc>
              <a:spcBef>
                <a:spcPts val="99"/>
              </a:spcBef>
            </a:pPr>
            <a:r>
              <a:rPr b="1" lang="ru-RU" sz="1600" spc="-1" strike="noStrike">
                <a:solidFill>
                  <a:srgbClr val="25408f"/>
                </a:solidFill>
                <a:latin typeface="Arial"/>
                <a:ea typeface="DejaVu Sans"/>
              </a:rPr>
              <a:t>Охрана</a:t>
            </a:r>
            <a:r>
              <a:rPr b="1" lang="ru-RU" sz="16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5" strike="noStrike">
                <a:solidFill>
                  <a:srgbClr val="25408f"/>
                </a:solidFill>
                <a:latin typeface="Arial"/>
                <a:ea typeface="DejaVu Sans"/>
              </a:rPr>
              <a:t>труда: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 algn="just">
              <a:lnSpc>
                <a:spcPct val="100000"/>
              </a:lnSpc>
              <a:spcBef>
                <a:spcPts val="1176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недопущение развития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профессиональных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заболеваний;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59"/>
              </a:spcBef>
              <a:buClr>
                <a:srgbClr val="25408f"/>
              </a:buClr>
              <a:buFont typeface="Symbol"/>
              <a:buChar char=""/>
              <a:tabLst>
                <a:tab algn="l" pos="9828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оценка наличия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вредных производственных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факторов,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внедрена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система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мониторинга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вредных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производственных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факторов;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 algn="just">
              <a:lnSpc>
                <a:spcPct val="100000"/>
              </a:lnSpc>
              <a:spcBef>
                <a:spcPts val="20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оценка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рисков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здоровья;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64"/>
              </a:spcBef>
              <a:buClr>
                <a:srgbClr val="25408f"/>
              </a:buClr>
              <a:buFont typeface="Symbol"/>
              <a:buChar char=""/>
              <a:tabLst>
                <a:tab algn="l" pos="8460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внедрение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корректирующих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мер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уменьшению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рисков,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контроль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выполнения осуществляется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 помощью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внутренней электронной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базы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Fountain;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39"/>
              </a:spcBef>
              <a:buClr>
                <a:srgbClr val="25408f"/>
              </a:buClr>
              <a:buFont typeface="Symbol"/>
              <a:buChar char=""/>
              <a:tabLst>
                <a:tab algn="l" pos="10620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процедуры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планы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экстренного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медицинского реагирования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случай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экстренных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медицинских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ситуаций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object 17"/>
          <p:cNvSpPr/>
          <p:nvPr/>
        </p:nvSpPr>
        <p:spPr>
          <a:xfrm>
            <a:off x="6084000" y="1396800"/>
            <a:ext cx="3989520" cy="283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97920">
              <a:lnSpc>
                <a:spcPct val="100000"/>
              </a:lnSpc>
              <a:spcBef>
                <a:spcPts val="99"/>
              </a:spcBef>
            </a:pPr>
            <a:r>
              <a:rPr b="1" lang="ru-RU" sz="1600" spc="-12" strike="noStrike">
                <a:solidFill>
                  <a:srgbClr val="25408f"/>
                </a:solidFill>
                <a:latin typeface="Arial"/>
                <a:ea typeface="DejaVu Sans"/>
              </a:rPr>
              <a:t>Создание</a:t>
            </a:r>
            <a:r>
              <a:rPr b="1" lang="ru-RU" sz="16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2" strike="noStrike">
                <a:solidFill>
                  <a:srgbClr val="25408f"/>
                </a:solidFill>
                <a:latin typeface="Arial"/>
                <a:ea typeface="DejaVu Sans"/>
              </a:rPr>
              <a:t>условий,</a:t>
            </a:r>
            <a:r>
              <a:rPr b="1" lang="ru-RU" sz="16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2" strike="noStrike">
                <a:solidFill>
                  <a:srgbClr val="25408f"/>
                </a:solidFill>
                <a:latin typeface="Arial"/>
                <a:ea typeface="DejaVu Sans"/>
              </a:rPr>
              <a:t>поддержка</a:t>
            </a:r>
            <a:r>
              <a:rPr b="1" lang="ru-RU" sz="16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5" strike="noStrike">
                <a:solidFill>
                  <a:srgbClr val="25408f"/>
                </a:solidFill>
                <a:latin typeface="Arial"/>
                <a:ea typeface="DejaVu Sans"/>
              </a:rPr>
              <a:t>ЗОЖ: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>
              <a:lnSpc>
                <a:spcPts val="1100"/>
              </a:lnSpc>
              <a:spcBef>
                <a:spcPts val="1295"/>
              </a:spcBef>
              <a:buClr>
                <a:srgbClr val="25408f"/>
              </a:buClr>
              <a:buFont typeface="Symbol"/>
              <a:buChar char=""/>
              <a:tabLst>
                <a:tab algn="l" pos="1270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внедрение</a:t>
            </a:r>
            <a:r>
              <a:rPr b="0" lang="ru-RU" sz="10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стандартов</a:t>
            </a:r>
            <a:r>
              <a:rPr b="0" lang="ru-RU" sz="10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организации</a:t>
            </a:r>
            <a:r>
              <a:rPr b="0" lang="ru-RU" sz="1000" spc="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экстренного</a:t>
            </a:r>
            <a:r>
              <a:rPr b="0" lang="ru-RU" sz="1000" spc="9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медицинского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реагирования;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>
              <a:lnSpc>
                <a:spcPct val="100000"/>
              </a:lnSpc>
              <a:spcBef>
                <a:spcPts val="20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физкультура</a:t>
            </a:r>
            <a:r>
              <a:rPr b="0" lang="ru-RU" sz="10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спорт;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>
              <a:lnSpc>
                <a:spcPct val="100000"/>
              </a:lnSpc>
              <a:spcBef>
                <a:spcPts val="45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здоровое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питание,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профилактика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стресса;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>
              <a:lnSpc>
                <a:spcPct val="100000"/>
              </a:lnSpc>
              <a:spcBef>
                <a:spcPts val="40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планы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управлению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усталостью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рабочем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месте;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>
              <a:lnSpc>
                <a:spcPct val="100000"/>
              </a:lnSpc>
              <a:spcBef>
                <a:spcPts val="45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профилактика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употребления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табака,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алкоголя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наркотиков,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>
              <a:lnSpc>
                <a:spcPct val="100000"/>
              </a:lnSpc>
              <a:spcBef>
                <a:spcPts val="40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профилактика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СПИД/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ВИЧ;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159"/>
              </a:spcBef>
              <a:buClr>
                <a:srgbClr val="25408f"/>
              </a:buClr>
              <a:buFont typeface="Symbol"/>
              <a:buChar char=""/>
              <a:tabLst>
                <a:tab algn="l" pos="90000"/>
              </a:tabLst>
            </a:pP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профилактика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усталости на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рабочем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месте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(при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вахтовом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методе </a:t>
            </a:r>
            <a:r>
              <a:rPr b="0" lang="ru-RU" sz="1000" spc="-27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работ)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–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оценка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риска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+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доступ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интерактивным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информационным </a:t>
            </a:r>
            <a:r>
              <a:rPr b="0" lang="ru-RU" sz="1000" spc="-27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материалам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об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управлении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рисками,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связанными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с</a:t>
            </a:r>
            <a:r>
              <a:rPr b="0" lang="ru-RU" sz="1000" spc="27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усталостью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для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персонала;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>
              <a:lnSpc>
                <a:spcPts val="1239"/>
              </a:lnSpc>
              <a:spcBef>
                <a:spcPts val="31"/>
              </a:spcBef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мероприятия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профилактике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ОРВИ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гриппа,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включая </a:t>
            </a:r>
            <a:r>
              <a:rPr b="0" lang="ru-RU" sz="1000" spc="-26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санитарное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просвещение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вакцинацию;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>
              <a:lnSpc>
                <a:spcPts val="1100"/>
              </a:lnSpc>
              <a:spcBef>
                <a:spcPts val="119"/>
              </a:spcBef>
              <a:buClr>
                <a:srgbClr val="25408f"/>
              </a:buClr>
              <a:buFont typeface="Symbol"/>
              <a:buChar char=""/>
              <a:tabLst>
                <a:tab algn="l" pos="8136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осуществление</a:t>
            </a:r>
            <a:r>
              <a:rPr b="0" lang="ru-RU" sz="1000" spc="-9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программы</a:t>
            </a:r>
            <a:r>
              <a:rPr b="0" lang="ru-RU" sz="1000" spc="-9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профилактики</a:t>
            </a:r>
            <a:r>
              <a:rPr b="0" lang="ru-RU" sz="10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алкоголизма</a:t>
            </a:r>
            <a:r>
              <a:rPr b="0" lang="ru-RU" sz="10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9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наркома-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нии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(повышение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осведомленности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вреде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алкоголя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наркотиков);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7800" indent="-115560">
              <a:lnSpc>
                <a:spcPct val="100000"/>
              </a:lnSpc>
              <a:spcBef>
                <a:spcPts val="20"/>
              </a:spcBef>
              <a:buClr>
                <a:srgbClr val="25408f"/>
              </a:buClr>
              <a:buFont typeface="Symbol"/>
              <a:buChar char=""/>
              <a:tabLst>
                <a:tab algn="l" pos="128160"/>
              </a:tabLst>
            </a:pP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проведение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кампании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против курения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9" name="object 18"/>
          <p:cNvSpPr/>
          <p:nvPr/>
        </p:nvSpPr>
        <p:spPr>
          <a:xfrm>
            <a:off x="6084000" y="4498200"/>
            <a:ext cx="3988440" cy="265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723960">
              <a:lnSpc>
                <a:spcPct val="100000"/>
              </a:lnSpc>
              <a:spcBef>
                <a:spcPts val="99"/>
              </a:spcBef>
            </a:pPr>
            <a:r>
              <a:rPr b="1" lang="ru-RU" sz="1600" spc="-12" strike="noStrike">
                <a:solidFill>
                  <a:srgbClr val="25408f"/>
                </a:solidFill>
                <a:latin typeface="Arial"/>
                <a:ea typeface="DejaVu Sans"/>
              </a:rPr>
              <a:t>Мотивация</a:t>
            </a:r>
            <a:r>
              <a:rPr b="1" lang="ru-RU" sz="16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600" spc="-12" strike="noStrike">
                <a:solidFill>
                  <a:srgbClr val="25408f"/>
                </a:solidFill>
                <a:latin typeface="Arial"/>
                <a:ea typeface="DejaVu Sans"/>
              </a:rPr>
              <a:t>работников: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 algn="just">
              <a:lnSpc>
                <a:spcPts val="1100"/>
              </a:lnSpc>
              <a:spcBef>
                <a:spcPts val="1295"/>
              </a:spcBef>
              <a:buClr>
                <a:srgbClr val="25408f"/>
              </a:buClr>
              <a:buFont typeface="Symbol"/>
              <a:buChar char=""/>
              <a:tabLst>
                <a:tab algn="l" pos="9144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поощрения персонала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к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поддержанию хорошей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физической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фор-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мы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профилактике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заболеваний;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 algn="just">
              <a:lnSpc>
                <a:spcPts val="1100"/>
              </a:lnSpc>
              <a:buClr>
                <a:srgbClr val="25408f"/>
              </a:buClr>
              <a:buFont typeface="Symbol"/>
              <a:buChar char=""/>
              <a:tabLst>
                <a:tab algn="l" pos="10620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медицинская поддержка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–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ОАО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«СОГАЗ»,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по программе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добро-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вольного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медицинского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страхования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договора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при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длительных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командировках;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216000" algn="just">
              <a:lnSpc>
                <a:spcPts val="1100"/>
              </a:lnSpc>
              <a:buClr>
                <a:srgbClr val="25408f"/>
              </a:buClr>
              <a:buFont typeface="Symbol"/>
              <a:buChar char=""/>
              <a:tabLst>
                <a:tab algn="l" pos="84600"/>
              </a:tabLst>
            </a:pP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п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оп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у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ляризаци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я</a:t>
            </a:r>
            <a:r>
              <a:rPr b="0" lang="ru-RU" sz="10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спо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0" lang="ru-RU" sz="1000" spc="-3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0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(движени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0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35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л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он</a:t>
            </a:r>
            <a:r>
              <a:rPr b="0" lang="ru-RU" sz="1000" spc="-35" strike="noStrike">
                <a:solidFill>
                  <a:srgbClr val="25408f"/>
                </a:solidFill>
                <a:latin typeface="Arial"/>
                <a:ea typeface="DejaVu Sans"/>
              </a:rPr>
              <a:t>т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еров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,</a:t>
            </a:r>
            <a:r>
              <a:rPr b="0" lang="ru-RU" sz="10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по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тивны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000" spc="-7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м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еропри- 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ятия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состязания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внутри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подразделений</a:t>
            </a:r>
            <a:r>
              <a:rPr b="0" lang="ru-RU" sz="1000" spc="-5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5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корпоративном</a:t>
            </a:r>
            <a:r>
              <a:rPr b="0" lang="ru-RU" sz="1000" spc="-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уровне,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а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также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открытых местных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областных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чемпионатах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по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различным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видам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спорта: футбол, хоккей,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волейбол,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теннис, плавание,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туризм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0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пр.;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компании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32" strike="noStrike">
                <a:solidFill>
                  <a:srgbClr val="25408f"/>
                </a:solidFill>
                <a:latin typeface="Arial"/>
                <a:ea typeface="DejaVu Sans"/>
              </a:rPr>
              <a:t>организованы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футбольная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4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хоккейная</a:t>
            </a:r>
            <a:r>
              <a:rPr b="0" lang="ru-RU" sz="1000" spc="-4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команды;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92160" indent="-79920" algn="just">
              <a:lnSpc>
                <a:spcPts val="1029"/>
              </a:lnSpc>
              <a:buClr>
                <a:srgbClr val="25408f"/>
              </a:buClr>
              <a:buFont typeface="Symbol"/>
              <a:buChar char=""/>
              <a:tabLst>
                <a:tab algn="l" pos="9288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пропаганда</a:t>
            </a:r>
            <a:r>
              <a:rPr b="0" lang="ru-RU" sz="1000" spc="-2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здорового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образа</a:t>
            </a:r>
            <a:r>
              <a:rPr b="0" lang="ru-RU" sz="10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жизни;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  <a:p>
            <a:pPr marL="12600" indent="-79920" algn="just">
              <a:lnSpc>
                <a:spcPts val="1100"/>
              </a:lnSpc>
              <a:spcBef>
                <a:spcPts val="71"/>
              </a:spcBef>
              <a:buClr>
                <a:srgbClr val="25408f"/>
              </a:buClr>
              <a:buFont typeface="Symbol"/>
              <a:buChar char=""/>
              <a:tabLst>
                <a:tab algn="l" pos="86400"/>
              </a:tabLst>
            </a:pP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доступ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сотрудников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компании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членов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их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семей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0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корпоративный </a:t>
            </a:r>
            <a:r>
              <a:rPr b="0" lang="ru-RU" sz="1000" spc="-2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спортивно-оздоровительный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комплекс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в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Южно-Сахалинске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(спор- </a:t>
            </a:r>
            <a:r>
              <a:rPr b="0" lang="ru-RU" sz="10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" strike="noStrike">
                <a:solidFill>
                  <a:srgbClr val="25408f"/>
                </a:solidFill>
                <a:latin typeface="Arial"/>
                <a:ea typeface="DejaVu Sans"/>
              </a:rPr>
              <a:t>тивный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зал,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плавательный бассейн, футбольное поле, теннисные 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корты,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ледовый</a:t>
            </a:r>
            <a:r>
              <a:rPr b="0" lang="ru-RU" sz="10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000" spc="-12" strike="noStrike">
                <a:solidFill>
                  <a:srgbClr val="25408f"/>
                </a:solidFill>
                <a:latin typeface="Arial"/>
                <a:ea typeface="DejaVu Sans"/>
              </a:rPr>
              <a:t>каток)</a:t>
            </a:r>
            <a:endParaRPr b="0" lang="ru-RU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object 2"/>
          <p:cNvGrpSpPr/>
          <p:nvPr/>
        </p:nvGrpSpPr>
        <p:grpSpPr>
          <a:xfrm>
            <a:off x="0" y="738000"/>
            <a:ext cx="9809280" cy="6652080"/>
            <a:chOff x="0" y="738000"/>
            <a:chExt cx="9809280" cy="6652080"/>
          </a:xfrm>
        </p:grpSpPr>
        <p:pic>
          <p:nvPicPr>
            <p:cNvPr id="651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52" name="object 4" descr=""/>
            <p:cNvPicPr/>
            <p:nvPr/>
          </p:nvPicPr>
          <p:blipFill>
            <a:blip r:embed="rId2"/>
            <a:stretch/>
          </p:blipFill>
          <p:spPr>
            <a:xfrm>
              <a:off x="776160" y="7260480"/>
              <a:ext cx="203400" cy="79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3" name="object 5"/>
            <p:cNvSpPr/>
            <p:nvPr/>
          </p:nvSpPr>
          <p:spPr>
            <a:xfrm>
              <a:off x="1472400" y="1143000"/>
              <a:ext cx="8336880" cy="5192280"/>
            </a:xfrm>
            <a:custGeom>
              <a:avLst/>
              <a:gdLst>
                <a:gd name="textAreaLeft" fmla="*/ 0 w 8336880"/>
                <a:gd name="textAreaRight" fmla="*/ 8337600 w 8336880"/>
                <a:gd name="textAreaTop" fmla="*/ 0 h 5192280"/>
                <a:gd name="textAreaBottom" fmla="*/ 5193000 h 5192280"/>
              </a:gdLst>
              <a:ahLst/>
              <a:rect l="textAreaLeft" t="textAreaTop" r="textAreaRight" b="textAreaBottom"/>
              <a:pathLst>
                <a:path w="8337550" h="5193030">
                  <a:moveTo>
                    <a:pt x="8337461" y="0"/>
                  </a:moveTo>
                  <a:lnTo>
                    <a:pt x="0" y="0"/>
                  </a:lnTo>
                  <a:lnTo>
                    <a:pt x="0" y="5040591"/>
                  </a:lnTo>
                  <a:lnTo>
                    <a:pt x="2381" y="5128698"/>
                  </a:lnTo>
                  <a:lnTo>
                    <a:pt x="19050" y="5173941"/>
                  </a:lnTo>
                  <a:lnTo>
                    <a:pt x="64293" y="5190610"/>
                  </a:lnTo>
                  <a:lnTo>
                    <a:pt x="152400" y="5192991"/>
                  </a:lnTo>
                  <a:lnTo>
                    <a:pt x="8185061" y="5192991"/>
                  </a:lnTo>
                  <a:lnTo>
                    <a:pt x="8273167" y="5190610"/>
                  </a:lnTo>
                  <a:lnTo>
                    <a:pt x="8318411" y="5173941"/>
                  </a:lnTo>
                  <a:lnTo>
                    <a:pt x="8335079" y="5128698"/>
                  </a:lnTo>
                  <a:lnTo>
                    <a:pt x="8337461" y="5040591"/>
                  </a:lnTo>
                  <a:lnTo>
                    <a:pt x="8337461" y="0"/>
                  </a:lnTo>
                  <a:close/>
                </a:path>
              </a:pathLst>
            </a:custGeom>
            <a:solidFill>
              <a:srgbClr val="cfe3a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654" name="object 6"/>
            <p:cNvSpPr/>
            <p:nvPr/>
          </p:nvSpPr>
          <p:spPr>
            <a:xfrm>
              <a:off x="1472400" y="738000"/>
              <a:ext cx="8336880" cy="404280"/>
            </a:xfrm>
            <a:custGeom>
              <a:avLst/>
              <a:gdLst>
                <a:gd name="textAreaLeft" fmla="*/ 0 w 8336880"/>
                <a:gd name="textAreaRight" fmla="*/ 8337600 w 8336880"/>
                <a:gd name="textAreaTop" fmla="*/ 0 h 404280"/>
                <a:gd name="textAreaBottom" fmla="*/ 405000 h 404280"/>
              </a:gdLst>
              <a:ahLst/>
              <a:rect l="textAreaLeft" t="textAreaTop" r="textAreaRight" b="textAreaBottom"/>
              <a:pathLst>
                <a:path w="8337550" h="405130">
                  <a:moveTo>
                    <a:pt x="8185061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405003"/>
                  </a:lnTo>
                  <a:lnTo>
                    <a:pt x="8337461" y="405003"/>
                  </a:lnTo>
                  <a:lnTo>
                    <a:pt x="8337461" y="152400"/>
                  </a:lnTo>
                  <a:lnTo>
                    <a:pt x="8335079" y="64293"/>
                  </a:lnTo>
                  <a:lnTo>
                    <a:pt x="8318411" y="19050"/>
                  </a:lnTo>
                  <a:lnTo>
                    <a:pt x="8273167" y="2381"/>
                  </a:lnTo>
                  <a:lnTo>
                    <a:pt x="8185061" y="0"/>
                  </a:lnTo>
                  <a:close/>
                </a:path>
              </a:pathLst>
            </a:custGeom>
            <a:solidFill>
              <a:srgbClr val="a3ce4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655" name="object 7"/>
          <p:cNvSpPr/>
          <p:nvPr/>
        </p:nvSpPr>
        <p:spPr>
          <a:xfrm>
            <a:off x="1998000" y="783360"/>
            <a:ext cx="7490880" cy="56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1800" spc="-52" strike="noStrike">
                <a:solidFill>
                  <a:srgbClr val="25408f"/>
                </a:solidFill>
                <a:latin typeface="Arial"/>
                <a:ea typeface="DejaVu Sans"/>
              </a:rPr>
              <a:t>РЕЗУЛЬТАТЫ: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b="0" lang="ru-RU" sz="195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Компания прошла </a:t>
            </a:r>
            <a:r>
              <a:rPr b="0" lang="ru-RU" sz="1800" spc="-21" strike="noStrike">
                <a:solidFill>
                  <a:srgbClr val="25408f"/>
                </a:solidFill>
                <a:latin typeface="Arial"/>
                <a:ea typeface="DejaVu Sans"/>
              </a:rPr>
              <a:t>аудит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OHSAS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18001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получила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сертификат на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со- </a:t>
            </a:r>
            <a:r>
              <a:rPr b="0" lang="ru-RU" sz="1800" spc="-49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ответствие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стандарту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по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управлению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охраной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здоровья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безопасно-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стью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персонала.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14"/>
              </a:spcBef>
            </a:pP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100%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работников</a:t>
            </a:r>
            <a:r>
              <a:rPr b="0" lang="ru-RU" sz="1800" spc="-9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компании,</a:t>
            </a:r>
            <a:r>
              <a:rPr b="0" lang="ru-RU" sz="1800" spc="-10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занятых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тяжелых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работах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800" spc="-9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0" lang="ru-RU" sz="1800" spc="-9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работах </a:t>
            </a:r>
            <a:r>
              <a:rPr b="0" lang="ru-RU" sz="1800" spc="-48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с</a:t>
            </a:r>
            <a:r>
              <a:rPr b="0" lang="ru-RU" sz="1800" spc="-10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вредными</a:t>
            </a:r>
            <a:r>
              <a:rPr b="0" lang="ru-RU" sz="1800" spc="-11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800" spc="-10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(или)</a:t>
            </a:r>
            <a:r>
              <a:rPr b="0" lang="ru-RU" sz="1800" spc="-10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опасными</a:t>
            </a:r>
            <a:r>
              <a:rPr b="0" lang="ru-RU" sz="1800" spc="-11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условиями</a:t>
            </a:r>
            <a:r>
              <a:rPr b="0" lang="ru-RU" sz="1800" spc="-11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труда,</a:t>
            </a:r>
            <a:r>
              <a:rPr b="0" lang="ru-RU" sz="1800" spc="-10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прошли</a:t>
            </a:r>
            <a:r>
              <a:rPr b="0" lang="ru-RU" sz="1800" spc="-106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21" strike="noStrike">
                <a:solidFill>
                  <a:srgbClr val="25408f"/>
                </a:solidFill>
                <a:latin typeface="Arial"/>
                <a:ea typeface="DejaVu Sans"/>
              </a:rPr>
              <a:t>обязательный </a:t>
            </a:r>
            <a:r>
              <a:rPr b="0" lang="ru-RU" sz="1800" spc="-49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периодический медицинский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осмотр.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20"/>
              </a:spcBef>
            </a:pP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Диспансерным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</a:t>
            </a:r>
            <a:r>
              <a:rPr b="0" lang="ru-RU" sz="1800" spc="-16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осм</a:t>
            </a:r>
            <a:r>
              <a:rPr b="0" lang="ru-RU" sz="1800" spc="-46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трами</a:t>
            </a:r>
            <a:r>
              <a:rPr b="0" lang="ru-RU" sz="1800" spc="-1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26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х</a:t>
            </a:r>
            <a:r>
              <a:rPr b="0" lang="ru-RU" sz="1800" spc="-21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800" spc="-4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чено</a:t>
            </a:r>
            <a:r>
              <a:rPr b="0" lang="ru-RU" sz="1800" spc="-1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б</a:t>
            </a:r>
            <a:r>
              <a:rPr b="0" lang="ru-RU" sz="18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ле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е</a:t>
            </a:r>
            <a:r>
              <a:rPr b="0" lang="ru-RU" sz="1800" spc="-1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80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%</a:t>
            </a:r>
            <a:r>
              <a:rPr b="0" lang="ru-RU" sz="1800" spc="-1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офисны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х</a:t>
            </a:r>
            <a:r>
              <a:rPr b="0" lang="ru-RU" sz="1800" spc="-160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раб</a:t>
            </a:r>
            <a:r>
              <a:rPr b="0" lang="ru-RU" sz="1800" spc="-41" strike="noStrike">
                <a:solidFill>
                  <a:srgbClr val="25408f"/>
                </a:solidFill>
                <a:latin typeface="Arial"/>
                <a:ea typeface="DejaVu Sans"/>
              </a:rPr>
              <a:t>о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тни</a:t>
            </a:r>
            <a:r>
              <a:rPr b="0" lang="ru-RU" sz="1800" spc="9" strike="noStrike">
                <a:solidFill>
                  <a:srgbClr val="25408f"/>
                </a:solidFill>
                <a:latin typeface="Arial"/>
                <a:ea typeface="DejaVu Sans"/>
              </a:rPr>
              <a:t>к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14"/>
              </a:spcBef>
            </a:pP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Внедрение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мероприятий по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подсчету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оценки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кардиориска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и индекса </a:t>
            </a:r>
            <a:r>
              <a:rPr b="0" lang="ru-RU" sz="1800" spc="-49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массы </a:t>
            </a:r>
            <a:r>
              <a:rPr b="0" lang="ru-RU" sz="1800" spc="-26" strike="noStrike">
                <a:solidFill>
                  <a:srgbClr val="25408f"/>
                </a:solidFill>
                <a:latin typeface="Arial"/>
                <a:ea typeface="DejaVu Sans"/>
              </a:rPr>
              <a:t>тела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позволило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снизить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смертность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по причинам,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не связан-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ным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с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травматизмом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на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производстве,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до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нулевого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уровня.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14"/>
              </a:spcBef>
            </a:pP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Профессиональные</a:t>
            </a:r>
            <a:r>
              <a:rPr b="0" lang="ru-RU" sz="18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заболевания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среди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сотрудников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компании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не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регистрировались.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20"/>
              </a:spcBef>
            </a:pPr>
            <a:r>
              <a:rPr b="0" lang="ru-RU" sz="1800" spc="-26" strike="noStrike">
                <a:solidFill>
                  <a:srgbClr val="25408f"/>
                </a:solidFill>
                <a:latin typeface="Arial"/>
                <a:ea typeface="DejaVu Sans"/>
              </a:rPr>
              <a:t>Увеличивается</a:t>
            </a:r>
            <a:r>
              <a:rPr b="0" lang="ru-RU" sz="18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количество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работников,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5" strike="noStrike">
                <a:solidFill>
                  <a:srgbClr val="25408f"/>
                </a:solidFill>
                <a:latin typeface="Arial"/>
                <a:ea typeface="DejaVu Sans"/>
              </a:rPr>
              <a:t>ведущих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 здоровый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2" strike="noStrike">
                <a:solidFill>
                  <a:srgbClr val="25408f"/>
                </a:solidFill>
                <a:latin typeface="Arial"/>
                <a:ea typeface="DejaVu Sans"/>
              </a:rPr>
              <a:t>образ </a:t>
            </a:r>
            <a:r>
              <a:rPr b="0" lang="ru-RU" sz="18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25408f"/>
                </a:solidFill>
                <a:latin typeface="Arial"/>
                <a:ea typeface="DejaVu Sans"/>
              </a:rPr>
              <a:t>жизни.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6" name="object 8"/>
          <p:cNvSpPr/>
          <p:nvPr/>
        </p:nvSpPr>
        <p:spPr>
          <a:xfrm>
            <a:off x="768960" y="7237800"/>
            <a:ext cx="210600" cy="24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975"/>
              </a:lnSpc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  <a:ea typeface="DejaVu Sans"/>
              </a:rPr>
              <a:t>116</a:t>
            </a:r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7" name="PlaceHolder 1"/>
          <p:cNvSpPr>
            <a:spLocks noGrp="1"/>
          </p:cNvSpPr>
          <p:nvPr>
            <p:ph type="sldNum" idx="10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11561E5E-558D-4799-991F-1FE1C0DD9F58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59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60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61" name="object 5"/>
          <p:cNvSpPr/>
          <p:nvPr/>
        </p:nvSpPr>
        <p:spPr>
          <a:xfrm>
            <a:off x="1639440" y="1699200"/>
            <a:ext cx="7414200" cy="68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ru-RU" sz="2200" spc="-7" strike="noStrike">
                <a:solidFill>
                  <a:srgbClr val="40ad49"/>
                </a:solidFill>
                <a:latin typeface="Arial"/>
                <a:ea typeface="DejaVu Sans"/>
              </a:rPr>
              <a:t>Программа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7" strike="noStrike">
                <a:solidFill>
                  <a:srgbClr val="40ad49"/>
                </a:solidFill>
                <a:latin typeface="Arial"/>
                <a:ea typeface="DejaVu Sans"/>
              </a:rPr>
              <a:t>корпоративной</a:t>
            </a:r>
            <a:r>
              <a:rPr b="1" lang="ru-RU" sz="2200" spc="-1" strike="noStrike">
                <a:solidFill>
                  <a:srgbClr val="40ad49"/>
                </a:solidFill>
                <a:latin typeface="Arial"/>
                <a:ea typeface="DejaVu Sans"/>
              </a:rPr>
              <a:t> </a:t>
            </a:r>
            <a:r>
              <a:rPr b="1" lang="ru-RU" sz="2200" spc="-32" strike="noStrike">
                <a:solidFill>
                  <a:srgbClr val="40ad49"/>
                </a:solidFill>
                <a:latin typeface="Arial"/>
                <a:ea typeface="DejaVu Sans"/>
              </a:rPr>
              <a:t>культуры</a:t>
            </a:r>
            <a:r>
              <a:rPr b="1" lang="ru-RU" sz="2200" spc="1" strike="noStrike">
                <a:solidFill>
                  <a:srgbClr val="40ad49"/>
                </a:solidFill>
                <a:latin typeface="Arial"/>
                <a:ea typeface="DejaVu Sans"/>
              </a:rPr>
              <a:t> </a:t>
            </a:r>
            <a:r>
              <a:rPr b="1" lang="ru-RU" sz="2200" spc="-12" strike="noStrike">
                <a:solidFill>
                  <a:srgbClr val="40ad49"/>
                </a:solidFill>
                <a:latin typeface="Arial"/>
                <a:ea typeface="DejaVu Sans"/>
              </a:rPr>
              <a:t>«Здоровое</a:t>
            </a:r>
            <a:r>
              <a:rPr b="1" lang="ru-RU" sz="2200" spc="1" strike="noStrike">
                <a:solidFill>
                  <a:srgbClr val="40ad49"/>
                </a:solidFill>
                <a:latin typeface="Arial"/>
                <a:ea typeface="DejaVu Sans"/>
              </a:rPr>
              <a:t> </a:t>
            </a:r>
            <a:r>
              <a:rPr b="1" lang="ru-RU" sz="2200" spc="-12" strike="noStrike">
                <a:solidFill>
                  <a:srgbClr val="40ad49"/>
                </a:solidFill>
                <a:latin typeface="Arial"/>
                <a:ea typeface="DejaVu Sans"/>
              </a:rPr>
              <a:t>рабочее</a:t>
            </a:r>
            <a:r>
              <a:rPr b="1" lang="ru-RU" sz="2200" spc="-1" strike="noStrike">
                <a:solidFill>
                  <a:srgbClr val="40ad49"/>
                </a:solidFill>
                <a:latin typeface="Arial"/>
                <a:ea typeface="DejaVu Sans"/>
              </a:rPr>
              <a:t> </a:t>
            </a:r>
            <a:r>
              <a:rPr b="1" lang="ru-RU" sz="2200" spc="-15" strike="noStrike">
                <a:solidFill>
                  <a:srgbClr val="40ad49"/>
                </a:solidFill>
                <a:latin typeface="Arial"/>
                <a:ea typeface="DejaVu Sans"/>
              </a:rPr>
              <a:t>место»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2" name="object 10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F0C0202E-857B-4D6E-902A-A46ED315CCCB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3" name="object 6"/>
          <p:cNvSpPr/>
          <p:nvPr/>
        </p:nvSpPr>
        <p:spPr>
          <a:xfrm>
            <a:off x="383400" y="569880"/>
            <a:ext cx="2265120" cy="110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12600">
              <a:lnSpc>
                <a:spcPct val="100000"/>
              </a:lnSpc>
              <a:spcBef>
                <a:spcPts val="380"/>
              </a:spcBef>
            </a:pPr>
            <a:r>
              <a:rPr b="0" lang="ru-RU" sz="1200" spc="-21" strike="noStrike">
                <a:solidFill>
                  <a:srgbClr val="231f20"/>
                </a:solidFill>
                <a:latin typeface="Arial"/>
                <a:ea typeface="DejaVu Sans"/>
              </a:rPr>
              <a:t>СОГЛАСОВАНО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"/>
              </a:spcBef>
            </a:pPr>
            <a:r>
              <a:rPr b="0" lang="ru-RU" sz="1200" spc="-15" strike="noStrike">
                <a:solidFill>
                  <a:srgbClr val="231f20"/>
                </a:solidFill>
                <a:latin typeface="Arial"/>
                <a:ea typeface="DejaVu Sans"/>
              </a:rPr>
              <a:t>Председатель </a:t>
            </a:r>
            <a:r>
              <a:rPr b="0" lang="ru-RU" sz="12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профсоюзной</a:t>
            </a:r>
            <a:r>
              <a:rPr b="0" lang="ru-RU" sz="12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50"/>
              </a:spcBef>
              <a:tabLst>
                <a:tab algn="l" pos="605160"/>
                <a:tab algn="l" pos="1748880"/>
                <a:tab algn="l" pos="2130480"/>
              </a:tabLst>
            </a:pP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«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-1" strike="noStrike">
                <a:solidFill>
                  <a:srgbClr val="231f20"/>
                </a:solidFill>
                <a:latin typeface="Arial"/>
                <a:ea typeface="DejaVu Sans"/>
              </a:rPr>
              <a:t>»</a:t>
            </a: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26" strike="noStrike">
                <a:solidFill>
                  <a:srgbClr val="231f2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20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26" strike="noStrike">
                <a:solidFill>
                  <a:srgbClr val="231f2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145" strike="noStrike">
                <a:solidFill>
                  <a:srgbClr val="231f20"/>
                </a:solidFill>
                <a:latin typeface="Arial"/>
                <a:ea typeface="DejaVu Sans"/>
              </a:rPr>
              <a:t>г</a:t>
            </a:r>
            <a:r>
              <a:rPr b="0" lang="ru-RU" sz="1200" spc="-1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4" name="object 7"/>
          <p:cNvSpPr/>
          <p:nvPr/>
        </p:nvSpPr>
        <p:spPr>
          <a:xfrm>
            <a:off x="7829280" y="569880"/>
            <a:ext cx="193608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8240" bIns="0" anchor="t">
            <a:spAutoFit/>
          </a:bodyPr>
          <a:p>
            <a:pPr marL="12600">
              <a:lnSpc>
                <a:spcPct val="100000"/>
              </a:lnSpc>
              <a:spcBef>
                <a:spcPts val="380"/>
              </a:spcBef>
            </a:pPr>
            <a:r>
              <a:rPr b="0" lang="ru-RU" sz="1200" spc="-12" strike="noStrike">
                <a:solidFill>
                  <a:srgbClr val="231f20"/>
                </a:solidFill>
                <a:latin typeface="Arial"/>
                <a:ea typeface="DejaVu Sans"/>
              </a:rPr>
              <a:t>УТВЕРЖДАЮ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86"/>
              </a:spcBef>
            </a:pPr>
            <a:r>
              <a:rPr b="0" lang="ru-RU" sz="1200" spc="-12" strike="noStrike">
                <a:solidFill>
                  <a:srgbClr val="231f20"/>
                </a:solidFill>
                <a:latin typeface="Arial"/>
                <a:ea typeface="DejaVu Sans"/>
              </a:rPr>
              <a:t>Руководитель</a:t>
            </a:r>
            <a:r>
              <a:rPr b="0" lang="ru-RU" sz="12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31f20"/>
                </a:solidFill>
                <a:latin typeface="Arial"/>
                <a:ea typeface="DejaVu Sans"/>
              </a:rPr>
              <a:t>организации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object 8"/>
          <p:cNvSpPr/>
          <p:nvPr/>
        </p:nvSpPr>
        <p:spPr>
          <a:xfrm>
            <a:off x="7829280" y="1262520"/>
            <a:ext cx="2307600" cy="37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520560"/>
                <a:tab algn="l" pos="1833840"/>
                <a:tab algn="l" pos="2172240"/>
              </a:tabLst>
            </a:pP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«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-1" strike="noStrike">
                <a:solidFill>
                  <a:srgbClr val="231f20"/>
                </a:solidFill>
                <a:latin typeface="Arial"/>
                <a:ea typeface="DejaVu Sans"/>
              </a:rPr>
              <a:t>»</a:t>
            </a: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-7" strike="noStrike">
                <a:solidFill>
                  <a:srgbClr val="231f20"/>
                </a:solidFill>
                <a:latin typeface="Arial"/>
                <a:ea typeface="DejaVu Sans"/>
              </a:rPr>
              <a:t>20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 </a:t>
            </a:r>
            <a:r>
              <a:rPr b="0" lang="ru-RU" sz="1200" spc="-1" strike="noStrike" u="sng">
                <a:solidFill>
                  <a:srgbClr val="231f20"/>
                </a:solidFill>
                <a:uFill>
                  <a:solidFill>
                    <a:srgbClr val="221e1f"/>
                  </a:solidFill>
                </a:uFill>
                <a:latin typeface="Times New Roman"/>
                <a:ea typeface="DejaVu Sans"/>
              </a:rPr>
              <a:t>	</a:t>
            </a:r>
            <a:r>
              <a:rPr b="0" lang="ru-RU" sz="1200" spc="26" strike="noStrike">
                <a:solidFill>
                  <a:srgbClr val="231f20"/>
                </a:solidFill>
                <a:latin typeface="Times New Roman"/>
                <a:ea typeface="DejaVu Sans"/>
              </a:rPr>
              <a:t> </a:t>
            </a:r>
            <a:r>
              <a:rPr b="0" lang="ru-RU" sz="1200" spc="-145" strike="noStrike">
                <a:solidFill>
                  <a:srgbClr val="231f20"/>
                </a:solidFill>
                <a:latin typeface="Arial"/>
                <a:ea typeface="DejaVu Sans"/>
              </a:rPr>
              <a:t>г</a:t>
            </a:r>
            <a:r>
              <a:rPr b="0" lang="ru-RU" sz="1200" spc="-1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66" name="object 9"/>
          <p:cNvGraphicFramePr/>
          <p:nvPr/>
        </p:nvGraphicFramePr>
        <p:xfrm>
          <a:off x="360000" y="2495880"/>
          <a:ext cx="9967680" cy="475416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2452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570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58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311760">
                <a:tc gridSpan="6">
                  <a:txBody>
                    <a:bodyPr anchor="t">
                      <a:noAutofit/>
                    </a:bodyPr>
                    <a:p>
                      <a:pPr marL="371664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Административный</a:t>
                      </a:r>
                      <a:r>
                        <a:rPr b="1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компонент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03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499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Создание</a:t>
                      </a:r>
                      <a:r>
                        <a:rPr b="0" lang="ru-RU" sz="1200" spc="8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здоровых</a:t>
                      </a:r>
                      <a:r>
                        <a:rPr b="0" lang="ru-RU" sz="1200" spc="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9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безопасных</a:t>
                      </a:r>
                      <a:r>
                        <a:rPr b="0" lang="ru-RU" sz="1200" spc="8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условий</a:t>
                      </a:r>
                      <a:r>
                        <a:rPr b="0" lang="ru-RU" sz="1200" spc="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труда,</a:t>
                      </a:r>
                      <a:r>
                        <a:rPr b="0" lang="ru-RU" sz="1200" spc="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санитарно-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гигиеническая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оценка условий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540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641"/>
                        </a:spcBef>
                      </a:pP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Аттестация</a:t>
                      </a:r>
                      <a:r>
                        <a:rPr b="0" lang="ru-RU" sz="1200" spc="-11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рабочих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условиям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11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последующей</a:t>
                      </a:r>
                      <a:r>
                        <a:rPr b="0" lang="ru-RU" sz="1200" spc="-11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сер-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тификацией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641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1008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Система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приказов, распоряжений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разработке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реализа-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ции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корпоративной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культуры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«Здоровое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рабочее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место»,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принятых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предприятии,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определением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ответ-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ственных, схемы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использования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индикативных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показателей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оценки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эффективности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989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812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Установление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компенсаций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тяжелую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работу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работу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вредными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или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опасными условиями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неустранимыми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при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современном техническом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уровне производства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зации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eaf3d7"/>
                    </a:solidFill>
                  </a:tcPr>
                </a:tc>
              </a:tr>
              <a:tr h="747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734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Совершенствование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работы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подведомственных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спортивно-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оздоровительных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учреждений,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обеспечение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массовых заня-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тий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оздоровительными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тренировками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8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2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6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68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69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70" name="object 5"/>
          <p:cNvGraphicFramePr/>
          <p:nvPr/>
        </p:nvGraphicFramePr>
        <p:xfrm>
          <a:off x="360000" y="666000"/>
          <a:ext cx="9967680" cy="637308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3676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743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8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726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поощрений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работу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укреплению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рабочем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месте</a:t>
                      </a:r>
                      <a:r>
                        <a:rPr b="0" lang="ru-RU" sz="1200" spc="-6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практической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деятельности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6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изменению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образа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жизни в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рамках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коллективного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договора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8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1008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1046"/>
                        </a:spcBef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Поощрение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работников,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активно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занимающихся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физкульту-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рой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спортом, художественной самодеятельностью, творче-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ством, умеющих интересно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организовать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личный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семейный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досуг,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стремящихся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к физическому 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душевному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здоровью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989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1391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1114"/>
                        </a:spcBef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Соблюдение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питьевого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режима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(возможность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легкого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до-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ступа к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питьевой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воде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служащих 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офисных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зданиях,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пределами рабочих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 и 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залах совещаний, доставка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бу-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тилированной питьевой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воды)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горячее (сбалансированное,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витаминизированное)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доступным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ценам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корпо-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ративных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столовых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82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1054"/>
                        </a:spcBef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Расслабление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управление стрессовыми реакциями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(регу-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лярные паузы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перерывы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время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работы),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принятие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своев-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ременных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мер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коррекции факторов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риска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1415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Агитационная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здоровому образу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жизни,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отказу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вредных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привычек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(радио,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размещение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плакатов,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тиражи-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рование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распространение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информационных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материалов,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макеты</a:t>
                      </a:r>
                      <a:r>
                        <a:rPr b="0" lang="ru-RU" sz="1200" spc="15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которых</a:t>
                      </a:r>
                      <a:r>
                        <a:rPr b="0" lang="ru-RU" sz="1200" spc="15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будут</a:t>
                      </a:r>
                      <a:r>
                        <a:rPr b="0" lang="ru-RU" sz="1200" spc="15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разработаны</a:t>
                      </a:r>
                      <a:r>
                        <a:rPr b="0" lang="ru-RU" sz="1200" spc="15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6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предоставлены</a:t>
                      </a:r>
                      <a:r>
                        <a:rPr b="0" lang="ru-RU" sz="1200" spc="15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КГБУЗ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«Краевой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центр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медицинской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профилактики»)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17360"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Здравпун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ты,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столовые,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места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сбора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коллектива,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комнаты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от-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дыха, разде-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валки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09520" indent="39960"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671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02D0B514-AB6C-4E18-AE4C-44C699196DC5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73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74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75" name="object 5"/>
          <p:cNvGraphicFramePr/>
          <p:nvPr/>
        </p:nvGraphicFramePr>
        <p:xfrm>
          <a:off x="360000" y="684000"/>
          <a:ext cx="9967680" cy="657936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7276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77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77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77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77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1379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1.12.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49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Исключение «мест для курения»,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кампаний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«не-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курящий офис», включающих информационно-просветитель-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ские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мероприятия, конкурсы,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поощрительные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мероприятия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отказ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курения.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Осуществление стратегии, помогающей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ку-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рящим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отказаться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курения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(методы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подходы,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поддержи-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вающие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стимулирующие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людей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их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желании отказаться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курения)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07800" indent="-92160">
                        <a:lnSpc>
                          <a:spcPct val="100000"/>
                        </a:lnSpc>
                        <a:spcBef>
                          <a:spcPts val="961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Ян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арь  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961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851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1.12.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Разъяснение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вреде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курения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пагубных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последствиях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как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самих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курящих,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так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окружения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(использование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публикаций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в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СМИ,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вывешивание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статей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материалов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стендах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др.)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07800" indent="-92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Ян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арь  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587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11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спортивных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соревнований,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участие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трудовых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коллективов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спартакиадах,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днях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физкультурника,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«Лыжне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здоровья»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70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7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584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Стимулирование сотрудников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занятию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спортом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(частичная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оплата абонемента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бассейн,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тренажерный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зал, на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фитнес и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7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4557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29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дос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лени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зм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жности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вып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лнени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я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физических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упраж- 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нений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во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время перерывов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29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70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7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584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Популяризация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скандинавской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ходьбы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(вебинары для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желаю-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щих,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обучение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приглашением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специалистов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центров здоро-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вья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7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100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26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Указание</a:t>
                      </a:r>
                      <a:r>
                        <a:rPr b="0" lang="ru-RU" sz="1200" spc="-10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меню</a:t>
                      </a:r>
                      <a:r>
                        <a:rPr b="0" lang="ru-RU" sz="12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энергетической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ценности</a:t>
                      </a:r>
                      <a:r>
                        <a:rPr b="0" lang="ru-RU" sz="1200" spc="-10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блюд,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предложение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комплексных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обедов,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отвечающих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своему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составу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требова-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ниям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питания,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введение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специальной маркировки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блюда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напитки,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соответствующих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критериям рациональ-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ного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57760" indent="25920"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0067ac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676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7A207A81-A01F-4326-926F-D64EEAA0CE29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78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79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80" name="object 5"/>
          <p:cNvGraphicFramePr/>
          <p:nvPr/>
        </p:nvGraphicFramePr>
        <p:xfrm>
          <a:off x="360000" y="684000"/>
          <a:ext cx="9967680" cy="654372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3676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629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0067ac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77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Размещение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информационных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материалов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нии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столах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столовой,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разработка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размещение настен-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ных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плакатов)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9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57760" indent="25920" algn="just">
                        <a:lnSpc>
                          <a:spcPct val="100000"/>
                        </a:lnSpc>
                        <a:spcBef>
                          <a:spcPts val="845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755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774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столовых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других местах питания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тематиче-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ских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дней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«Блюда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здорового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питания»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мастер-классов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их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приготовлению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желающих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57760" indent="25920" algn="just">
                        <a:lnSpc>
                          <a:spcPct val="100000"/>
                        </a:lnSpc>
                        <a:spcBef>
                          <a:spcPts val="774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68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1.20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Изучение</a:t>
                      </a:r>
                      <a:r>
                        <a:rPr b="0" lang="ru-RU" sz="1200" spc="29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возможности</a:t>
                      </a:r>
                      <a:r>
                        <a:rPr b="0" lang="ru-RU" sz="1200" spc="29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продажи</a:t>
                      </a:r>
                      <a:r>
                        <a:rPr b="0" lang="ru-RU" sz="1200" spc="29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блюд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29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напитков,</a:t>
                      </a:r>
                      <a:r>
                        <a:rPr b="0" lang="ru-RU" sz="1200" spc="29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соответ-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ствующих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критериям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рационального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питания,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со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скидкой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57760" indent="25920" algn="just">
                        <a:lnSpc>
                          <a:spcPct val="100000"/>
                        </a:lnSpc>
                        <a:spcBef>
                          <a:spcPts val="490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302760">
                <a:tc gridSpan="6">
                  <a:txBody>
                    <a:bodyPr anchor="t">
                      <a:noAutofit/>
                    </a:bodyPr>
                    <a:p>
                      <a:pPr marL="3774600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Образовательный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компонент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00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689"/>
                        </a:spcBef>
                      </a:pP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Обучение безопасным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методам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приемам выполнения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ра-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бот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оказанию первой доврачебной помощи </a:t>
                      </a:r>
                      <a:r>
                        <a:rPr b="0" lang="ru-RU" sz="1200" spc="15" strike="noStrike">
                          <a:solidFill>
                            <a:srgbClr val="231f20"/>
                          </a:solidFill>
                          <a:latin typeface="Arial"/>
                        </a:rPr>
                        <a:t>пострадавшим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производстве, инструктаж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труда,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стажировки </a:t>
                      </a:r>
                      <a:r>
                        <a:rPr b="0" lang="ru-RU" sz="1200" spc="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на рабочем месте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проверки знания требований охраны </a:t>
                      </a:r>
                      <a:r>
                        <a:rPr b="0" lang="ru-RU" sz="1200" spc="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09520" indent="39960" algn="just">
                        <a:lnSpc>
                          <a:spcPct val="100000"/>
                        </a:lnSpc>
                        <a:spcBef>
                          <a:spcPts val="689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1043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Про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дени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дл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я</a:t>
                      </a:r>
                      <a:r>
                        <a:rPr b="0" lang="ru-RU" sz="1200" spc="-8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ж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лающи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х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п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пр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дс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ленно</a:t>
                      </a:r>
                      <a:r>
                        <a:rPr b="0" lang="ru-RU" sz="1200" spc="15" strike="noStrike">
                          <a:solidFill>
                            <a:srgbClr val="231f20"/>
                          </a:solidFill>
                          <a:latin typeface="Arial"/>
                        </a:rPr>
                        <a:t>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спис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ве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би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- 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наров, разработанных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предоставленных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КГБУЗ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«Краевой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центр медицинской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профилактики»: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«Первая помощь,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вклю- 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чая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сердечно-легочную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реанимацию»,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«Профилактика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куре-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ния»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др.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09520" indent="39960" algn="just">
                        <a:lnSpc>
                          <a:spcPct val="100000"/>
                        </a:lnSpc>
                        <a:spcBef>
                          <a:spcPts val="465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1040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Обучение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предприятий,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обеспечивающих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пре-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доставление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услуг питания,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формированию рациона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рового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питания,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требованиям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технологии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составу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блюд,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разработке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меню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питания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правил маркировки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57760" indent="25920"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</a:tbl>
          </a:graphicData>
        </a:graphic>
      </p:graphicFrame>
      <p:sp>
        <p:nvSpPr>
          <p:cNvPr id="681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43D64CD2-121F-4143-9267-333AD11FF082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83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84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85" name="object 5"/>
          <p:cNvGraphicFramePr/>
          <p:nvPr/>
        </p:nvGraphicFramePr>
        <p:xfrm>
          <a:off x="360000" y="695880"/>
          <a:ext cx="9967680" cy="631512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63252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1967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Внедрение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обучающего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модуля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сфере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охраны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здоровья,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включающего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вопросы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личной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гигиены,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здорового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питания,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курения,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употребления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наркотиков,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профилактику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социально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обусловленных заболеваний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целью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сохранения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репродуктивного здоровья, заболеваний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полости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рта,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онколо-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гических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заболеваний,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оказания первой медицинской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щи, 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том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числе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сердечно-сосудистой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реанимации, правовые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аспекты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ЗОЖ,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разработанного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КГБУЗ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«Краевой центр меди-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цинской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профилактики»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утвержденного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Министерством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здравоохранения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Алтайского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края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88640" indent="-1440" algn="ctr">
                        <a:lnSpc>
                          <a:spcPct val="100000"/>
                        </a:lnSpc>
                        <a:spcBef>
                          <a:spcPts val="1114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или/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1007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2.5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Ежегодная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информационных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мероприятий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профилактике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заболеваний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 участии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фильных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медицинских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учреждений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4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26080" indent="24120" algn="just">
                        <a:lnSpc>
                          <a:spcPct val="100000"/>
                        </a:lnSpc>
                        <a:spcBef>
                          <a:spcPts val="326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трудаи/или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360000">
                <a:tc gridSpan="6">
                  <a:txBody>
                    <a:bodyPr anchor="t">
                      <a:noAutofit/>
                    </a:bodyPr>
                    <a:p>
                      <a:pPr marL="411336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Медицинский</a:t>
                      </a:r>
                      <a:r>
                        <a:rPr b="1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аспект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медицинских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осмотров, оценка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риска,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углублен-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ные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обследования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групп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риска.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Предварительные медосмо-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тры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стандарту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899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62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 контроля проведения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периодических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ских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осмотров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работников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организаций,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том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числе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предва-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рительных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периодических</a:t>
                      </a:r>
                      <a:r>
                        <a:rPr b="0" lang="ru-RU" sz="1200" spc="6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рамках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приказа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МЗ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РФ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№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302,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иммунизации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57760" indent="25920" algn="just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Заместитель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48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46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Разработка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индивидуальной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программы по укреплению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здо-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ровья 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рабочем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месте для учреждения, разработка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плана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реализации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мероприятий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07440" indent="-92160">
                        <a:lnSpc>
                          <a:spcPct val="100000"/>
                        </a:lnSpc>
                        <a:spcBef>
                          <a:spcPts val="1066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Ян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арь  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97360" indent="-47160">
                        <a:lnSpc>
                          <a:spcPct val="100000"/>
                        </a:lnSpc>
                        <a:spcBef>
                          <a:spcPts val="1066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686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F002A21F-9FFB-4CC9-80B6-3A9A8115A324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88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89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90" name="object 5"/>
          <p:cNvGraphicFramePr/>
          <p:nvPr/>
        </p:nvGraphicFramePr>
        <p:xfrm>
          <a:off x="360000" y="684000"/>
          <a:ext cx="9967680" cy="655488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48276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414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177200">
                        <a:lnSpc>
                          <a:spcPct val="100000"/>
                        </a:lnSpc>
                        <a:spcBef>
                          <a:spcPts val="1134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414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414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414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79800">
                        <a:lnSpc>
                          <a:spcPct val="100000"/>
                        </a:lnSpc>
                        <a:spcBef>
                          <a:spcPts val="1134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1103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Вакцинопрофилактика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гриппа 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других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инфек-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ционных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заболеваний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соответствии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Национальным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кален-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дарем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прививок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"/>
                        </a:spcBef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209520" indent="39960" algn="just">
                        <a:lnSpc>
                          <a:spcPct val="100000"/>
                        </a:lnSpc>
                        <a:spcBef>
                          <a:spcPts val="700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720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анкетирования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целью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выявления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факторов,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влияющих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работников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2337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недель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каждый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день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из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которых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посвящен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одной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из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составляющих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здорового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образа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жизни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(например,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деви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з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пон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льни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«Вс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ан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ь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ое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г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крес- 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»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–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э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яд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2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ден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ь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1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0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мин.</a:t>
                      </a:r>
                      <a:r>
                        <a:rPr b="0" lang="ru-RU" sz="1200" spc="-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я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офисны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х</a:t>
                      </a:r>
                      <a:r>
                        <a:rPr b="0" lang="ru-RU" sz="1200" spc="-7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раб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т- 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ников</a:t>
                      </a:r>
                      <a:r>
                        <a:rPr b="0" lang="ru-RU" sz="1200" spc="-13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или</a:t>
                      </a:r>
                      <a:r>
                        <a:rPr b="0" lang="ru-RU" sz="1200" spc="-13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«Контролируй</a:t>
                      </a:r>
                      <a:r>
                        <a:rPr b="0" lang="ru-RU" sz="1200" spc="-13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свое</a:t>
                      </a:r>
                      <a:r>
                        <a:rPr b="0" lang="ru-RU" sz="1200" spc="-13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артериальное</a:t>
                      </a:r>
                      <a:r>
                        <a:rPr b="0" lang="ru-RU" sz="1200" spc="-13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давление»</a:t>
                      </a:r>
                      <a:r>
                        <a:rPr b="0" lang="ru-RU" sz="1200" spc="-12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–</a:t>
                      </a:r>
                      <a:r>
                        <a:rPr b="0" lang="ru-RU" sz="1200" spc="-13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девиз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вторника: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работникам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предоставляется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возможность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изме-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рить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давление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уголке здоровья,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том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числе с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привлечени-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ем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мобильной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бригады центра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«Здоровье» (посчитай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индекс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массы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тела,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измерь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уровень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сахара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холестерина,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определи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уровень</a:t>
                      </a:r>
                      <a:r>
                        <a:rPr b="0" lang="ru-RU" sz="1200" spc="30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своей тренированности, просчитай свой кардиориск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др.)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09520" indent="39960" algn="just">
                        <a:lnSpc>
                          <a:spcPct val="100000"/>
                        </a:lnSpc>
                        <a:spcBef>
                          <a:spcPts val="1069"/>
                        </a:spcBef>
                        <a:tabLst>
                          <a:tab algn="l" pos="0"/>
                        </a:tabLst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Руководитель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службы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ны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специалист по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охране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1619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3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Предоставление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условий для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мобильного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центра здо-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ровья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целью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своевременного</a:t>
                      </a:r>
                      <a:r>
                        <a:rPr b="0" lang="ru-RU" sz="12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выявления</a:t>
                      </a:r>
                      <a:r>
                        <a:rPr b="0" lang="ru-RU" sz="12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ХНЗЛ,</a:t>
                      </a:r>
                      <a:r>
                        <a:rPr b="0" lang="ru-RU" sz="1200" spc="-9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оценки</a:t>
                      </a:r>
                      <a:r>
                        <a:rPr b="0" lang="ru-RU" sz="1200" spc="-9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риска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сердечно-сосудистых</a:t>
                      </a:r>
                      <a:r>
                        <a:rPr b="0" lang="ru-RU" sz="1200" spc="-5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заболеваний,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кардиориска</a:t>
                      </a:r>
                      <a:r>
                        <a:rPr b="0" lang="ru-RU" sz="1200" spc="-5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расчета</a:t>
                      </a:r>
                      <a:r>
                        <a:rPr b="0" lang="ru-RU" sz="1200" spc="-5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ин-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декса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массы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тела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(по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заранее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согласованному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начала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года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графику) с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формированием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паспорта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3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691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36744026-36E7-489C-89D2-AA0C4AC3F395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93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94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695" name="object 5"/>
          <p:cNvGraphicFramePr/>
          <p:nvPr/>
        </p:nvGraphicFramePr>
        <p:xfrm>
          <a:off x="360000" y="684000"/>
          <a:ext cx="9967680" cy="650628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1264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53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53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53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53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798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1620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3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7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Проведение школ здоровья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рабочем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элементами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видеолектория, презентаций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интерактивным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участием: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от-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каз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вредных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привычек,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здоровое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питание,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здоровая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физи-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ческая активность,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управление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стрессом,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нормальный режим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отдыха,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безопасное поведение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взрослых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детей,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со-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хранение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репродуктивного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3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864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3.9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</a:t>
                      </a:r>
                      <a:r>
                        <a:rPr b="0" lang="ru-RU" sz="1200" spc="24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работы</a:t>
                      </a:r>
                      <a:r>
                        <a:rPr b="0" lang="ru-RU" sz="1200" spc="25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медицинского</a:t>
                      </a:r>
                      <a:r>
                        <a:rPr b="0" lang="ru-RU" sz="1200" spc="25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кабинета</a:t>
                      </a:r>
                      <a:r>
                        <a:rPr b="0" lang="ru-RU" sz="1200" spc="24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</a:t>
                      </a:r>
                      <a:r>
                        <a:rPr b="0" lang="ru-RU" sz="1200" spc="25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территории </a:t>
                      </a:r>
                      <a:r>
                        <a:rPr b="0" lang="ru-RU" sz="1200" spc="-31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97360" indent="-4716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Ру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ль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303120">
                <a:tc gridSpan="6">
                  <a:txBody>
                    <a:bodyPr anchor="t">
                      <a:noAutofit/>
                    </a:bodyPr>
                    <a:p>
                      <a:pPr marL="4138200">
                        <a:lnSpc>
                          <a:spcPct val="100000"/>
                        </a:lnSpc>
                        <a:spcBef>
                          <a:spcPts val="43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4.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Социальный</a:t>
                      </a:r>
                      <a:r>
                        <a:rPr b="1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аспект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812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4.1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  <a:spcBef>
                          <a:spcPts val="94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Организация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санаторно-курортного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лечения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4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12085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4.2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Добровольное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медицинское страхование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сверх установлен-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ных программ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обязательного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страхования,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по-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вышение социальной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защищенности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работников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мотивация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эффективному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труду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6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923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4.3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Повышение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эффективности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экономической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медицинской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деятельности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санаториев-профилакториев,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поликлиник,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баз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отдыха,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лагерей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1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696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66E6D51A-9EAB-4E0C-A3C5-9450DFB47C6C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98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699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00" name="object 5"/>
          <p:cNvGraphicFramePr/>
          <p:nvPr/>
        </p:nvGraphicFramePr>
        <p:xfrm>
          <a:off x="360000" y="684000"/>
          <a:ext cx="9967680" cy="671040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63252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17720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Наименование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мероприятия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8880" indent="26208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Дата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32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44000" indent="22464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Место 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про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175320" indent="-95760">
                        <a:lnSpc>
                          <a:spcPct val="100000"/>
                        </a:lnSpc>
                        <a:spcBef>
                          <a:spcPts val="1006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От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вет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ст</a:t>
                      </a:r>
                      <a:r>
                        <a:rPr b="1" lang="ru-RU" sz="1200" spc="-21" strike="noStrike">
                          <a:solidFill>
                            <a:srgbClr val="ffffff"/>
                          </a:solidFill>
                          <a:latin typeface="Arial"/>
                        </a:rPr>
                        <a:t>в</a:t>
                      </a: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енный  </a:t>
                      </a: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исполнитель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2336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4.4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516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Охрана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материнства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детства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(ежемесячная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материальная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помощь 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размере норматива, установленного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момент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вы-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платы,</a:t>
                      </a:r>
                      <a:r>
                        <a:rPr b="0" lang="ru-RU" sz="1200" spc="31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нахождении</a:t>
                      </a:r>
                      <a:r>
                        <a:rPr b="0" lang="ru-RU" sz="1200" spc="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женщины 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оплачиваемом</a:t>
                      </a:r>
                      <a:r>
                        <a:rPr b="0" lang="ru-RU" sz="1200" spc="31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отпуске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по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уходу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 ребенком до достижения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им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возраста трех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лет;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единовременная материальная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помощь в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размере 5-кратного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норматива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при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рождении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ребенка;</a:t>
                      </a:r>
                      <a:r>
                        <a:rPr b="0" lang="ru-RU" sz="1200" spc="-4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предоставление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работнику, </a:t>
                      </a:r>
                      <a:r>
                        <a:rPr b="0" lang="ru-RU" sz="1200" spc="-32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которого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жена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находится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послеродовом отпуске,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заработ-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ной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платы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сроком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пяти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календарных дней;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предоставле-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ние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одному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из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родителей,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чей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ребенок идет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первый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класс,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оплачиваемого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дня отпуска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первый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учебный день, если он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является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рабочим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днем,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др.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зависимости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условий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кол-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лективного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договора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6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2024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342000">
                <a:tc gridSpan="6">
                  <a:txBody>
                    <a:bodyPr anchor="t">
                      <a:noAutofit/>
                    </a:bodyPr>
                    <a:p>
                      <a:pPr marL="3968640">
                        <a:lnSpc>
                          <a:spcPct val="100000"/>
                        </a:lnSpc>
                        <a:spcBef>
                          <a:spcPts val="58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</a:t>
                      </a:r>
                      <a:r>
                        <a:rPr b="1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Индикаторы</a:t>
                      </a:r>
                      <a:r>
                        <a:rPr b="1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программы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47120">
                <a:tc>
                  <a:txBody>
                    <a:bodyPr anchor="t">
                      <a:noAutofit/>
                    </a:bodyPr>
                    <a:p>
                      <a:pPr marL="114480" indent="28080">
                        <a:lnSpc>
                          <a:spcPct val="100000"/>
                        </a:lnSpc>
                        <a:spcBef>
                          <a:spcPts val="275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Показатель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2022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36396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2023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43560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2024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4230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90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901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Смертность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трудоспособном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возрасте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521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Первичная</a:t>
                      </a:r>
                      <a:r>
                        <a:rPr b="0" lang="ru-RU" sz="1200" spc="-5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инвалидность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45252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Выполнение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плана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диспансеризации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513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Выполнение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плана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профилактических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прививок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572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Выполнение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плана профилактических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осмотров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701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F97B7DC6-EBD0-49D5-9217-23637EEC8B0F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04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608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459800" y="631440"/>
            <a:ext cx="3591360" cy="12751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Питание</a:t>
            </a:r>
            <a:r>
              <a:rPr b="1" lang="ru-RU" sz="2200" spc="-26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в</a:t>
            </a:r>
            <a:r>
              <a:rPr b="1" lang="ru-RU" sz="2200" spc="-2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рабочее</a:t>
            </a:r>
            <a:r>
              <a:rPr b="1" lang="ru-RU" sz="2200" spc="-26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2" strike="noStrike">
                <a:solidFill>
                  <a:srgbClr val="d2232a"/>
                </a:solidFill>
                <a:latin typeface="Arial"/>
              </a:rPr>
              <a:t>время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object 6"/>
          <p:cNvSpPr/>
          <p:nvPr/>
        </p:nvSpPr>
        <p:spPr>
          <a:xfrm>
            <a:off x="1459800" y="986040"/>
            <a:ext cx="8703360" cy="12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Обеспечить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сотрудникам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течение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рабочего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времени</a:t>
            </a:r>
            <a:r>
              <a:rPr b="0" lang="ru-RU" sz="1500" spc="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возможность</a:t>
            </a:r>
            <a:r>
              <a:rPr b="0" lang="ru-RU" sz="1500" spc="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приема</a:t>
            </a:r>
            <a:r>
              <a:rPr b="0" lang="ru-RU" sz="1500" spc="3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пищи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отдельно </a:t>
            </a:r>
            <a:r>
              <a:rPr b="0" lang="ru-RU" sz="1500" spc="-40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отведенном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помещении.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object 7"/>
          <p:cNvSpPr/>
          <p:nvPr/>
        </p:nvSpPr>
        <p:spPr>
          <a:xfrm>
            <a:off x="6380640" y="2249280"/>
            <a:ext cx="3782520" cy="87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30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</a:t>
            </a:r>
            <a:r>
              <a:rPr b="0" lang="ru-RU" sz="1500" spc="-13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структуры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object 8"/>
          <p:cNvSpPr/>
          <p:nvPr/>
        </p:nvSpPr>
        <p:spPr>
          <a:xfrm>
            <a:off x="6380640" y="2880000"/>
            <a:ext cx="378144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  <a:tabLst>
                <a:tab algn="l" pos="1278720"/>
                <a:tab algn="l" pos="264492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руководство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предприятия,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	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администра-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object 9"/>
          <p:cNvSpPr/>
          <p:nvPr/>
        </p:nvSpPr>
        <p:spPr>
          <a:xfrm>
            <a:off x="6380640" y="3108600"/>
            <a:ext cx="3783240" cy="46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тивно-хозяиственная</a:t>
            </a:r>
            <a:r>
              <a:rPr b="0" lang="ru-RU" sz="1500" spc="6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служба,</a:t>
            </a:r>
            <a:r>
              <a:rPr b="0" lang="ru-RU" sz="1500" spc="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6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персоналом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др.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object 10"/>
          <p:cNvSpPr/>
          <p:nvPr/>
        </p:nvSpPr>
        <p:spPr>
          <a:xfrm>
            <a:off x="6380640" y="3678840"/>
            <a:ext cx="235008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5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object 11"/>
          <p:cNvSpPr/>
          <p:nvPr/>
        </p:nvSpPr>
        <p:spPr>
          <a:xfrm>
            <a:off x="6380640" y="3904920"/>
            <a:ext cx="3785040" cy="243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12320" bIns="0" anchor="t">
            <a:spAutoFit/>
          </a:bodyPr>
          <a:p>
            <a:pPr marL="12600" algn="just">
              <a:lnSpc>
                <a:spcPct val="100000"/>
              </a:lnSpc>
              <a:spcBef>
                <a:spcPts val="884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Постоянно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действующая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5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524"/>
              </a:spcBef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Наличие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 предприятия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мещения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приема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пищи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пункта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ор-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ганизованного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(столовая,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кафе,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буфет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90"/>
              </a:spcBef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object 12"/>
          <p:cNvSpPr/>
          <p:nvPr/>
        </p:nvSpPr>
        <p:spPr>
          <a:xfrm>
            <a:off x="1459800" y="6392880"/>
            <a:ext cx="6322680" cy="24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сотрудников,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имеющих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возможность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приема пищи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рабочее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object 13"/>
          <p:cNvSpPr/>
          <p:nvPr/>
        </p:nvSpPr>
        <p:spPr>
          <a:xfrm>
            <a:off x="1573200" y="3804120"/>
            <a:ext cx="1320120" cy="2356560"/>
          </a:xfrm>
          <a:custGeom>
            <a:avLst/>
            <a:gdLst>
              <a:gd name="textAreaLeft" fmla="*/ 0 w 1320120"/>
              <a:gd name="textAreaRight" fmla="*/ 1320840 w 1320120"/>
              <a:gd name="textAreaTop" fmla="*/ 0 h 2356560"/>
              <a:gd name="textAreaBottom" fmla="*/ 2357280 h 2356560"/>
            </a:gdLst>
            <a:ahLst/>
            <a:rect l="textAreaLeft" t="textAreaTop" r="textAreaRight" b="textAreaBottom"/>
            <a:pathLst>
              <a:path w="1320800" h="2357120">
                <a:moveTo>
                  <a:pt x="116834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2204605"/>
                </a:lnTo>
                <a:lnTo>
                  <a:pt x="2381" y="2292711"/>
                </a:lnTo>
                <a:lnTo>
                  <a:pt x="19050" y="2337955"/>
                </a:lnTo>
                <a:lnTo>
                  <a:pt x="64293" y="2354624"/>
                </a:lnTo>
                <a:lnTo>
                  <a:pt x="152400" y="2357005"/>
                </a:lnTo>
                <a:lnTo>
                  <a:pt x="1168349" y="2357005"/>
                </a:lnTo>
                <a:lnTo>
                  <a:pt x="1256455" y="2354624"/>
                </a:lnTo>
                <a:lnTo>
                  <a:pt x="1301699" y="2337955"/>
                </a:lnTo>
                <a:lnTo>
                  <a:pt x="1318367" y="2292711"/>
                </a:lnTo>
                <a:lnTo>
                  <a:pt x="1320749" y="2204605"/>
                </a:lnTo>
                <a:lnTo>
                  <a:pt x="1320749" y="152400"/>
                </a:lnTo>
                <a:lnTo>
                  <a:pt x="1318367" y="64293"/>
                </a:lnTo>
                <a:lnTo>
                  <a:pt x="1301699" y="19050"/>
                </a:lnTo>
                <a:lnTo>
                  <a:pt x="1256455" y="2381"/>
                </a:lnTo>
                <a:lnTo>
                  <a:pt x="1168349" y="0"/>
                </a:lnTo>
                <a:close/>
              </a:path>
            </a:pathLst>
          </a:custGeom>
          <a:solidFill>
            <a:srgbClr val="ffe29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5" name="object 14"/>
          <p:cNvSpPr/>
          <p:nvPr/>
        </p:nvSpPr>
        <p:spPr>
          <a:xfrm>
            <a:off x="1647360" y="3859920"/>
            <a:ext cx="1155600" cy="220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indent="-1800" algn="ctr">
              <a:lnSpc>
                <a:spcPct val="100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Необходимо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 выделить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по- </a:t>
            </a:r>
            <a:r>
              <a:rPr b="0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мещение для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приема пищи, </a:t>
            </a:r>
            <a:r>
              <a:rPr b="0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оборудованное </a:t>
            </a:r>
            <a:r>
              <a:rPr b="0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раковиной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с </a:t>
            </a:r>
            <a:r>
              <a:rPr b="0" lang="ru-RU" sz="12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водой, столом,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стульями,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посу- </a:t>
            </a:r>
            <a:r>
              <a:rPr b="0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дой, чайником,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2" strike="noStrike">
                <a:solidFill>
                  <a:srgbClr val="25408f"/>
                </a:solidFill>
                <a:latin typeface="Arial"/>
                <a:ea typeface="DejaVu Sans"/>
              </a:rPr>
              <a:t>холодильником </a:t>
            </a:r>
            <a:r>
              <a:rPr b="0" lang="ru-RU" sz="1200" spc="-3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и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техникой для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р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аз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огре</a:t>
            </a:r>
            <a:r>
              <a:rPr b="0" lang="ru-RU" sz="1200" spc="-15" strike="noStrike">
                <a:solidFill>
                  <a:srgbClr val="25408f"/>
                </a:solidFill>
                <a:latin typeface="Arial"/>
                <a:ea typeface="DejaVu Sans"/>
              </a:rPr>
              <a:t>в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а</a:t>
            </a:r>
            <a:r>
              <a:rPr b="0" lang="ru-RU" sz="12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0" lang="ru-RU" sz="1200" spc="-1" strike="noStrike">
                <a:solidFill>
                  <a:srgbClr val="25408f"/>
                </a:solidFill>
                <a:latin typeface="Arial"/>
                <a:ea typeface="DejaVu Sans"/>
              </a:rPr>
              <a:t>пищи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object 17"/>
          <p:cNvSpPr/>
          <p:nvPr/>
        </p:nvSpPr>
        <p:spPr>
          <a:xfrm>
            <a:off x="1491480" y="2376000"/>
            <a:ext cx="4685760" cy="887760"/>
          </a:xfrm>
          <a:custGeom>
            <a:avLst/>
            <a:gdLst>
              <a:gd name="textAreaLeft" fmla="*/ 0 w 4685760"/>
              <a:gd name="textAreaRight" fmla="*/ 4686480 w 4685760"/>
              <a:gd name="textAreaTop" fmla="*/ 0 h 887760"/>
              <a:gd name="textAreaBottom" fmla="*/ 888480 h 887760"/>
            </a:gdLst>
            <a:ahLst/>
            <a:rect l="textAreaLeft" t="textAreaTop" r="textAreaRight" b="textAreaBottom"/>
            <a:pathLst>
              <a:path w="4686300" h="888364">
                <a:moveTo>
                  <a:pt x="453344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735596"/>
                </a:lnTo>
                <a:lnTo>
                  <a:pt x="2381" y="823702"/>
                </a:lnTo>
                <a:lnTo>
                  <a:pt x="19050" y="868946"/>
                </a:lnTo>
                <a:lnTo>
                  <a:pt x="64293" y="885615"/>
                </a:lnTo>
                <a:lnTo>
                  <a:pt x="152400" y="887996"/>
                </a:lnTo>
                <a:lnTo>
                  <a:pt x="4533442" y="887996"/>
                </a:lnTo>
                <a:lnTo>
                  <a:pt x="4621549" y="885615"/>
                </a:lnTo>
                <a:lnTo>
                  <a:pt x="4666792" y="868946"/>
                </a:lnTo>
                <a:lnTo>
                  <a:pt x="4683461" y="823702"/>
                </a:lnTo>
                <a:lnTo>
                  <a:pt x="4685842" y="735596"/>
                </a:lnTo>
                <a:lnTo>
                  <a:pt x="4685842" y="152400"/>
                </a:lnTo>
                <a:lnTo>
                  <a:pt x="4683461" y="64293"/>
                </a:lnTo>
                <a:lnTo>
                  <a:pt x="4666792" y="19050"/>
                </a:lnTo>
                <a:lnTo>
                  <a:pt x="4621549" y="2381"/>
                </a:lnTo>
                <a:lnTo>
                  <a:pt x="4533442" y="0"/>
                </a:lnTo>
                <a:close/>
              </a:path>
            </a:pathLst>
          </a:custGeom>
          <a:solidFill>
            <a:srgbClr val="ffcb0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17" name="object 18"/>
          <p:cNvSpPr/>
          <p:nvPr/>
        </p:nvSpPr>
        <p:spPr>
          <a:xfrm>
            <a:off x="1791000" y="2458800"/>
            <a:ext cx="3987720" cy="65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Если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на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территории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предприятия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нет 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пункта </a:t>
            </a:r>
            <a:r>
              <a:rPr b="1" lang="ru-RU" sz="1400" spc="-37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организованного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общественного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питания </a:t>
            </a:r>
            <a:r>
              <a:rPr b="1" lang="ru-RU" sz="1400" spc="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15" strike="noStrike">
                <a:solidFill>
                  <a:srgbClr val="25408f"/>
                </a:solidFill>
                <a:latin typeface="Arial"/>
                <a:ea typeface="DejaVu Sans"/>
              </a:rPr>
              <a:t>(столовая,</a:t>
            </a:r>
            <a:r>
              <a:rPr b="1" lang="ru-RU" sz="1400" spc="-12" strike="noStrike">
                <a:solidFill>
                  <a:srgbClr val="25408f"/>
                </a:solidFill>
                <a:latin typeface="Arial"/>
                <a:ea typeface="DejaVu Sans"/>
              </a:rPr>
              <a:t> кафе,</a:t>
            </a:r>
            <a:r>
              <a:rPr b="1" lang="ru-RU" sz="1400" spc="-7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400" spc="-21" strike="noStrike">
                <a:solidFill>
                  <a:srgbClr val="25408f"/>
                </a:solidFill>
                <a:latin typeface="Arial"/>
                <a:ea typeface="DejaVu Sans"/>
              </a:rPr>
              <a:t>буфет</a:t>
            </a:r>
            <a:r>
              <a:rPr b="1" lang="ru-RU" sz="1400" spc="-1" strike="noStrike">
                <a:solidFill>
                  <a:srgbClr val="25408f"/>
                </a:solidFill>
                <a:latin typeface="Arial"/>
                <a:ea typeface="DejaVu Sans"/>
              </a:rPr>
              <a:t> и др.)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object 22" descr=""/>
          <p:cNvPicPr/>
          <p:nvPr/>
        </p:nvPicPr>
        <p:blipFill>
          <a:blip r:embed="rId3"/>
          <a:stretch/>
        </p:blipFill>
        <p:spPr>
          <a:xfrm>
            <a:off x="2046960" y="3346560"/>
            <a:ext cx="456480" cy="393480"/>
          </a:xfrm>
          <a:prstGeom prst="rect">
            <a:avLst/>
          </a:prstGeom>
          <a:ln w="0">
            <a:noFill/>
          </a:ln>
        </p:spPr>
      </p:pic>
      <p:sp>
        <p:nvSpPr>
          <p:cNvPr id="219" name="PlaceHolder 2"/>
          <p:cNvSpPr>
            <a:spLocks noGrp="1"/>
          </p:cNvSpPr>
          <p:nvPr>
            <p:ph type="ftr" idx="18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sldNum" idx="19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40B43B7C-0236-40F0-8512-BFD2DFD5891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03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04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05" name="object 5"/>
          <p:cNvGraphicFramePr/>
          <p:nvPr/>
        </p:nvGraphicFramePr>
        <p:xfrm>
          <a:off x="360000" y="648000"/>
          <a:ext cx="9967680" cy="655560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57276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771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Показатель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2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6396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2019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3560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2020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80520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572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4"/>
                        </a:spcBef>
                      </a:pPr>
                      <a:endParaRPr b="0" lang="ru-RU" sz="12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Доля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сотрудников,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получивших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санаторно-курортное</a:t>
                      </a:r>
                      <a:r>
                        <a:rPr b="0" lang="ru-RU" sz="1200" spc="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лечение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Доля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здоровых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среди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мужчин,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достигших 60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Доля здоровых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среди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женщин,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достигших 55 </a:t>
                      </a:r>
                      <a:r>
                        <a:rPr b="0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лет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Доля</a:t>
                      </a:r>
                      <a:r>
                        <a:rPr b="0" lang="ru-RU" sz="1200" spc="-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курящих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Доля сотрудников,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знающих свой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уровень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артериального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дав- </a:t>
                      </a:r>
                      <a:r>
                        <a:rPr b="0" lang="ru-RU" sz="1200" spc="-31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ления,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общего холестерина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крови,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глюкозы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крови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21" strike="noStrike">
                          <a:solidFill>
                            <a:srgbClr val="231f20"/>
                          </a:solidFill>
                          <a:latin typeface="Arial"/>
                        </a:rPr>
                        <a:t>5.11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Приверженность</a:t>
                      </a:r>
                      <a:r>
                        <a:rPr b="0" lang="ru-RU" sz="1200" spc="27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компании</a:t>
                      </a:r>
                      <a:r>
                        <a:rPr b="0" lang="ru-RU" sz="1200" spc="28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принципам</a:t>
                      </a:r>
                      <a:r>
                        <a:rPr b="0" lang="ru-RU" sz="1200" spc="27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ЗОЖ</a:t>
                      </a:r>
                      <a:r>
                        <a:rPr b="0" lang="ru-RU" sz="1200" spc="28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зафиксирована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во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внутренних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внешних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документах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4989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51"/>
                        </a:spcBef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Рабочие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места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безопасны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здоровья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Сотрудники</a:t>
                      </a:r>
                      <a:r>
                        <a:rPr b="0" lang="ru-RU" sz="1200" spc="1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обеспечены</a:t>
                      </a:r>
                      <a:r>
                        <a:rPr b="0" lang="ru-RU" sz="1200" spc="13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здоровым</a:t>
                      </a:r>
                      <a:r>
                        <a:rPr b="0" lang="ru-RU" sz="1200" spc="12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питанием</a:t>
                      </a:r>
                      <a:r>
                        <a:rPr b="0" lang="ru-RU" sz="1200" spc="13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134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возможностя-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для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полезных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перекусов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течение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дня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имеют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возможность для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физической активности в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течение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дня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</a:tbl>
          </a:graphicData>
        </a:graphic>
      </p:graphicFrame>
      <p:sp>
        <p:nvSpPr>
          <p:cNvPr id="706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3EFA8970-D482-4BCC-96F3-D9313B35C99F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08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09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10" name="object 5"/>
          <p:cNvGraphicFramePr/>
          <p:nvPr/>
        </p:nvGraphicFramePr>
        <p:xfrm>
          <a:off x="360000" y="666000"/>
          <a:ext cx="9967680" cy="676152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65664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Показатель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20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6396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2019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3560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2020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520" algn="ctr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371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предприятии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действует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медкабинет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или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медсанчасть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51588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544"/>
                        </a:spcBef>
                        <a:tabLst>
                          <a:tab algn="l" pos="1175400"/>
                          <a:tab algn="l" pos="2251800"/>
                          <a:tab algn="l" pos="3633480"/>
                          <a:tab algn="l" pos="4385160"/>
                        </a:tabLst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дни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зы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пси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х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л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огичес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помощь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поддержка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Компания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организует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собственные</a:t>
                      </a:r>
                      <a:r>
                        <a:rPr b="0" lang="ru-RU" sz="1200" spc="31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спортивные</a:t>
                      </a:r>
                      <a:r>
                        <a:rPr b="0" lang="ru-RU" sz="1200" spc="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мероприя-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тия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для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или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помогает участвовать во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внешних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мероприятиях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5191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8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посетителей/просмотров</a:t>
                      </a:r>
                      <a:r>
                        <a:rPr b="0" lang="ru-RU" sz="1200" spc="8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страницы,</a:t>
                      </a:r>
                      <a:r>
                        <a:rPr b="0" lang="ru-RU" sz="1200" spc="8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посвященной </a:t>
                      </a:r>
                      <a:r>
                        <a:rPr b="0" lang="ru-RU" sz="1200" spc="-31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ЗОЖ,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 внутрикорпоративном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сайте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Статистика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сайта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5220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6"/>
                        </a:spcBef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5.19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корпоративных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мероприятий,</a:t>
                      </a:r>
                      <a:r>
                        <a:rPr b="0" lang="ru-RU" sz="1200" spc="60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куда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была</a:t>
                      </a:r>
                      <a:r>
                        <a:rPr b="0" lang="ru-RU" sz="1200" spc="66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интегри-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рована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тематика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ЗОЖ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44136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5.20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 сотрудников,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отказавшихся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от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табака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никотина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4917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b="0" lang="ru-RU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5.21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45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сотрудников,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сокративших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употребление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табака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никотина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503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endParaRPr b="0" lang="ru-RU" sz="10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5.22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499"/>
                        </a:spcBef>
                        <a:tabLst>
                          <a:tab algn="l" pos="1012680"/>
                          <a:tab algn="l" pos="2072160"/>
                          <a:tab algn="l" pos="3192840"/>
                          <a:tab algn="l" pos="3485520"/>
                        </a:tabLst>
                      </a:pP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личест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в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с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р</a:t>
                      </a:r>
                      <a:r>
                        <a:rPr b="0" lang="ru-RU" sz="1200" spc="-41" strike="noStrike">
                          <a:solidFill>
                            <a:srgbClr val="231f20"/>
                          </a:solidFill>
                          <a:latin typeface="Arial"/>
                        </a:rPr>
                        <a:t>у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дни</a:t>
                      </a:r>
                      <a:r>
                        <a:rPr b="0" lang="ru-RU" sz="1200" spc="7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ов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21" strike="noStrike">
                          <a:solidFill>
                            <a:srgbClr val="231f20"/>
                          </a:solidFill>
                          <a:latin typeface="Arial"/>
                        </a:rPr>
                        <a:t>к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а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завши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х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ся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	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уп</a:t>
                      </a:r>
                      <a:r>
                        <a:rPr b="0" lang="ru-RU" sz="1200" spc="-32" strike="noStrike">
                          <a:solidFill>
                            <a:srgbClr val="231f20"/>
                          </a:solidFill>
                          <a:latin typeface="Arial"/>
                        </a:rPr>
                        <a:t>о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тр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е</a:t>
                      </a:r>
                      <a:r>
                        <a:rPr b="0" lang="ru-RU" sz="1200" spc="-55" strike="noStrike">
                          <a:solidFill>
                            <a:srgbClr val="231f20"/>
                          </a:solidFill>
                          <a:latin typeface="Arial"/>
                        </a:rPr>
                        <a:t>б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ления 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4438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981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5.23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981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сотрудников,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сокративших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потребление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алкоголя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32868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5.24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сотрудников,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сбросивших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вес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4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"/>
                        </a:spcBef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5.25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сотрудников,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которые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регулярно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проходят</a:t>
                      </a:r>
                      <a:r>
                        <a:rPr b="0" lang="ru-RU" sz="1200" spc="69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обсле-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дование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репродуктивной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системы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</a:tbl>
          </a:graphicData>
        </a:graphic>
      </p:graphicFrame>
      <p:sp>
        <p:nvSpPr>
          <p:cNvPr id="711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3A29C2E1-90D1-40DF-81BF-9CD116926832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object 2"/>
          <p:cNvSpPr/>
          <p:nvPr/>
        </p:nvSpPr>
        <p:spPr>
          <a:xfrm>
            <a:off x="4680" y="443880"/>
            <a:ext cx="10688760" cy="7092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70920"/>
              <a:gd name="textAreaBottom" fmla="*/ 71640 h 70920"/>
            </a:gdLst>
            <a:ahLst/>
            <a:rect l="textAreaLeft" t="textAreaTop" r="textAreaRight" b="textAreaBottom"/>
            <a:pathLst>
              <a:path w="10689590" h="71754">
                <a:moveTo>
                  <a:pt x="10689336" y="0"/>
                </a:moveTo>
                <a:lnTo>
                  <a:pt x="0" y="0"/>
                </a:lnTo>
                <a:lnTo>
                  <a:pt x="0" y="71475"/>
                </a:lnTo>
                <a:lnTo>
                  <a:pt x="10689336" y="71475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13" name="object 3"/>
          <p:cNvSpPr/>
          <p:nvPr/>
        </p:nvSpPr>
        <p:spPr>
          <a:xfrm>
            <a:off x="1440" y="360000"/>
            <a:ext cx="10688760" cy="3564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35640"/>
              <a:gd name="textAreaBottom" fmla="*/ 36360 h 35640"/>
            </a:gdLst>
            <a:ahLst/>
            <a:rect l="textAreaLeft" t="textAreaTop" r="textAreaRight" b="textAreaBottom"/>
            <a:pathLst>
              <a:path w="10689590" h="36195">
                <a:moveTo>
                  <a:pt x="10689336" y="0"/>
                </a:moveTo>
                <a:lnTo>
                  <a:pt x="0" y="0"/>
                </a:lnTo>
                <a:lnTo>
                  <a:pt x="0" y="36004"/>
                </a:lnTo>
                <a:lnTo>
                  <a:pt x="10689336" y="36004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14" name="object 4"/>
          <p:cNvSpPr/>
          <p:nvPr/>
        </p:nvSpPr>
        <p:spPr>
          <a:xfrm>
            <a:off x="0" y="7102800"/>
            <a:ext cx="10688760" cy="457200"/>
          </a:xfrm>
          <a:custGeom>
            <a:avLst/>
            <a:gdLst>
              <a:gd name="textAreaLeft" fmla="*/ 0 w 10688760"/>
              <a:gd name="textAreaRight" fmla="*/ 10689480 w 10688760"/>
              <a:gd name="textAreaTop" fmla="*/ 0 h 457200"/>
              <a:gd name="textAreaBottom" fmla="*/ 457920 h 457200"/>
            </a:gdLst>
            <a:ahLst/>
            <a:rect l="textAreaLeft" t="textAreaTop" r="textAreaRight" b="textAreaBottom"/>
            <a:pathLst>
              <a:path w="10689590" h="457834">
                <a:moveTo>
                  <a:pt x="10689336" y="0"/>
                </a:moveTo>
                <a:lnTo>
                  <a:pt x="0" y="0"/>
                </a:lnTo>
                <a:lnTo>
                  <a:pt x="0" y="457301"/>
                </a:lnTo>
                <a:lnTo>
                  <a:pt x="10689336" y="457301"/>
                </a:lnTo>
                <a:lnTo>
                  <a:pt x="10689336" y="0"/>
                </a:lnTo>
                <a:close/>
              </a:path>
            </a:pathLst>
          </a:custGeom>
          <a:solidFill>
            <a:srgbClr val="e5a6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graphicFrame>
        <p:nvGraphicFramePr>
          <p:cNvPr id="715" name="object 5"/>
          <p:cNvGraphicFramePr/>
          <p:nvPr/>
        </p:nvGraphicFramePr>
        <p:xfrm>
          <a:off x="360000" y="659880"/>
          <a:ext cx="9967680" cy="2744280"/>
        </p:xfrm>
        <a:graphic>
          <a:graphicData uri="http://schemas.openxmlformats.org/drawingml/2006/table">
            <a:tbl>
              <a:tblPr/>
              <a:tblGrid>
                <a:gridCol w="459720"/>
                <a:gridCol w="4524840"/>
                <a:gridCol w="955440"/>
                <a:gridCol w="1199880"/>
                <a:gridCol w="1344240"/>
                <a:gridCol w="1483920"/>
              </a:tblGrid>
              <a:tr h="656640">
                <a:tc>
                  <a:txBody>
                    <a:bodyPr anchor="t">
                      <a:noAutofit/>
                    </a:bodyPr>
                    <a:p>
                      <a:pPr marL="114840" indent="28080">
                        <a:lnSpc>
                          <a:spcPct val="100000"/>
                        </a:lnSpc>
                        <a:spcBef>
                          <a:spcPts val="1100"/>
                        </a:spcBef>
                        <a:tabLst>
                          <a:tab algn="l" pos="0"/>
                        </a:tabLst>
                      </a:pP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№ </a:t>
                      </a:r>
                      <a:r>
                        <a:rPr b="1" lang="ru-RU" sz="1200" spc="-321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ffffff"/>
                          </a:solidFill>
                          <a:latin typeface="Arial"/>
                        </a:rPr>
                        <a:t>п/п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Показатель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4120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2018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6396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2019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35600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ffffff"/>
                          </a:solidFill>
                          <a:latin typeface="Arial"/>
                        </a:rPr>
                        <a:t>2020</a:t>
                      </a:r>
                      <a:r>
                        <a:rPr b="1" lang="ru-RU" sz="1200" spc="-52" strike="noStrike">
                          <a:solidFill>
                            <a:srgbClr val="ffffff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1200" spc="-60" strike="noStrike">
                          <a:solidFill>
                            <a:srgbClr val="ffffff"/>
                          </a:solidFill>
                          <a:latin typeface="Arial"/>
                        </a:rPr>
                        <a:t>г.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380520">
                        <a:lnSpc>
                          <a:spcPct val="100000"/>
                        </a:lnSpc>
                      </a:pPr>
                      <a:r>
                        <a:rPr b="1" lang="ru-RU" sz="1200" spc="-12" strike="noStrike">
                          <a:solidFill>
                            <a:srgbClr val="ffffff"/>
                          </a:solidFill>
                          <a:latin typeface="Arial"/>
                        </a:rPr>
                        <a:t>Контроль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3ce44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5.26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 algn="just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 сотрудников, регулярно употребляющих </a:t>
                      </a:r>
                      <a:r>
                        <a:rPr b="0" lang="ru-RU" sz="1200" spc="-15" strike="noStrike">
                          <a:solidFill>
                            <a:srgbClr val="231f20"/>
                          </a:solidFill>
                          <a:latin typeface="Arial"/>
                        </a:rPr>
                        <a:t>полезные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продукты (фрукты,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овощи, </a:t>
                      </a:r>
                      <a:r>
                        <a:rPr b="0" lang="ru-RU" sz="1200" spc="-35" strike="noStrike">
                          <a:solidFill>
                            <a:srgbClr val="231f20"/>
                          </a:solidFill>
                          <a:latin typeface="Arial"/>
                        </a:rPr>
                        <a:t>рыбу,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кисломолочные продукты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 </a:t>
                      </a:r>
                      <a:r>
                        <a:rPr b="0" lang="ru-RU" sz="1200" spc="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пр.)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5.27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53280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Количество сотрудников, регулярно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занимающихся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фитнесом </a:t>
                      </a:r>
                      <a:r>
                        <a:rPr b="0" lang="ru-RU" sz="1200" spc="-321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231f20"/>
                          </a:solidFill>
                          <a:latin typeface="Arial"/>
                        </a:rPr>
                        <a:t>и/или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спортом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d8e9d2"/>
                    </a:solidFill>
                  </a:tcPr>
                </a:tc>
              </a:tr>
              <a:tr h="65664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5.28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b="0" lang="ru-RU" sz="15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53280">
                        <a:lnSpc>
                          <a:spcPct val="100000"/>
                        </a:lnSpc>
                      </a:pP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Сокращение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пребывания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</a:t>
                      </a:r>
                      <a:r>
                        <a:rPr b="0" lang="ru-RU" sz="1200" spc="-7" strike="noStrike">
                          <a:solidFill>
                            <a:srgbClr val="231f20"/>
                          </a:solidFill>
                          <a:latin typeface="Arial"/>
                        </a:rPr>
                        <a:t>на</a:t>
                      </a:r>
                      <a:r>
                        <a:rPr b="0" lang="ru-RU" sz="1200" spc="-12" strike="noStrike">
                          <a:solidFill>
                            <a:srgbClr val="231f20"/>
                          </a:solidFill>
                          <a:latin typeface="Arial"/>
                        </a:rPr>
                        <a:t> больничном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6480">
                      <a:solidFill>
                        <a:srgbClr val="25408f"/>
                      </a:solidFill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0" lang="ru-RU" sz="1100" spc="-1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anchor="t" marL="91440" marR="91440">
                    <a:lnL w="6480">
                      <a:solidFill>
                        <a:srgbClr val="25408f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6480">
                      <a:solidFill>
                        <a:srgbClr val="25408f"/>
                      </a:solidFill>
                      <a:prstDash val="solid"/>
                    </a:lnT>
                    <a:lnB w="6480">
                      <a:solidFill>
                        <a:srgbClr val="25408f"/>
                      </a:solidFill>
                      <a:prstDash val="solid"/>
                    </a:lnB>
                    <a:solidFill>
                      <a:srgbClr val="a4ce99"/>
                    </a:solidFill>
                  </a:tcPr>
                </a:tc>
              </a:tr>
            </a:tbl>
          </a:graphicData>
        </a:graphic>
      </p:graphicFrame>
      <p:sp>
        <p:nvSpPr>
          <p:cNvPr id="716" name="object 6"/>
          <p:cNvSpPr/>
          <p:nvPr/>
        </p:nvSpPr>
        <p:spPr>
          <a:xfrm>
            <a:off x="705240" y="7225200"/>
            <a:ext cx="203040" cy="1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20" bIns="0" anchor="t">
            <a:spAutoFit/>
          </a:bodyPr>
          <a:p>
            <a:pPr marL="38160">
              <a:lnSpc>
                <a:spcPct val="100000"/>
              </a:lnSpc>
              <a:spcBef>
                <a:spcPts val="6"/>
              </a:spcBef>
            </a:pPr>
            <a:fld id="{1A735319-C7A6-4905-AB5D-02BE279AC8AB}" type="slidenum">
              <a:rPr b="0" lang="ru-RU" sz="900" spc="-26" strike="noStrike">
                <a:solidFill>
                  <a:srgbClr val="ffffff"/>
                </a:solidFill>
                <a:latin typeface="Bookman Old Style"/>
                <a:ea typeface="DejaVu San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22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1200"/>
              <a:ext cx="136080" cy="781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459800" y="180000"/>
            <a:ext cx="8199000" cy="1310760"/>
          </a:xfrm>
          <a:prstGeom prst="rect">
            <a:avLst/>
          </a:prstGeom>
          <a:noFill/>
          <a:ln w="0">
            <a:noFill/>
          </a:ln>
        </p:spPr>
        <p:txBody>
          <a:bodyPr lIns="0" rIns="0" tIns="48240" bIns="0" anchor="t">
            <a:noAutofit/>
          </a:bodyPr>
          <a:p>
            <a:pPr marL="12600" indent="0">
              <a:lnSpc>
                <a:spcPts val="2401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1" lang="ru-RU" sz="2200" spc="-66" strike="noStrike">
                <a:solidFill>
                  <a:srgbClr val="d2232a"/>
                </a:solidFill>
                <a:latin typeface="Arial"/>
              </a:rPr>
              <a:t>Ограничение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35" strike="noStrike">
                <a:solidFill>
                  <a:srgbClr val="d2232a"/>
                </a:solidFill>
                <a:latin typeface="Arial"/>
              </a:rPr>
              <a:t>на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территории</a:t>
            </a:r>
            <a:r>
              <a:rPr b="1" lang="ru-RU" sz="2200" spc="-131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66" strike="noStrike">
                <a:solidFill>
                  <a:srgbClr val="d2232a"/>
                </a:solidFill>
                <a:latin typeface="Arial"/>
              </a:rPr>
              <a:t>предприятия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66" strike="noStrike">
                <a:solidFill>
                  <a:srgbClr val="d2232a"/>
                </a:solidFill>
                <a:latin typeface="Arial"/>
              </a:rPr>
              <a:t>продажи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5" strike="noStrike">
                <a:solidFill>
                  <a:srgbClr val="d2232a"/>
                </a:solidFill>
                <a:latin typeface="Arial"/>
              </a:rPr>
              <a:t>продуктов </a:t>
            </a:r>
            <a:r>
              <a:rPr b="1" lang="ru-RU" sz="2200" spc="-596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66" strike="noStrike">
                <a:solidFill>
                  <a:srgbClr val="d2232a"/>
                </a:solidFill>
                <a:latin typeface="Arial"/>
              </a:rPr>
              <a:t>высоки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м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200" spc="-100" strike="noStrike">
                <a:solidFill>
                  <a:srgbClr val="d2232a"/>
                </a:solidFill>
                <a:latin typeface="Arial"/>
              </a:rPr>
              <a:t>о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де</a:t>
            </a:r>
            <a:r>
              <a:rPr b="1" lang="ru-RU" sz="2200" spc="-97" strike="noStrike">
                <a:solidFill>
                  <a:srgbClr val="d2232a"/>
                </a:solidFill>
                <a:latin typeface="Arial"/>
              </a:rPr>
              <a:t>р</a:t>
            </a:r>
            <a:r>
              <a:rPr b="1" lang="ru-RU" sz="2200" spc="-41" strike="noStrike">
                <a:solidFill>
                  <a:srgbClr val="d2232a"/>
                </a:solidFill>
                <a:latin typeface="Arial"/>
              </a:rPr>
              <a:t>ж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ани</a:t>
            </a:r>
            <a:r>
              <a:rPr b="1" lang="ru-RU" sz="2200" spc="-97" strike="noStrike">
                <a:solidFill>
                  <a:srgbClr val="d2232a"/>
                </a:solidFill>
                <a:latin typeface="Arial"/>
              </a:rPr>
              <a:t>е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м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200" spc="-126" strike="noStrike">
                <a:solidFill>
                  <a:srgbClr val="d2232a"/>
                </a:solidFill>
                <a:latin typeface="Arial"/>
              </a:rPr>
              <a:t>о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ли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,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41" strike="noStrike">
                <a:solidFill>
                  <a:srgbClr val="d2232a"/>
                </a:solidFill>
                <a:latin typeface="Arial"/>
              </a:rPr>
              <a:t>с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ахар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а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и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насыщенны</a:t>
            </a:r>
            <a:r>
              <a:rPr b="1" lang="ru-RU" sz="2200" spc="-1" strike="noStrike">
                <a:solidFill>
                  <a:srgbClr val="d2232a"/>
                </a:solidFill>
                <a:latin typeface="Arial"/>
              </a:rPr>
              <a:t>х</a:t>
            </a:r>
            <a:r>
              <a:rPr b="1" lang="ru-RU" sz="2200" spc="-13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200" spc="-72" strike="noStrike">
                <a:solidFill>
                  <a:srgbClr val="d2232a"/>
                </a:solidFill>
                <a:latin typeface="Arial"/>
              </a:rPr>
              <a:t>жиров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ftr" idx="20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21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ADE27B1C-B2D1-4277-9540-090D9DC76B46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object 6"/>
          <p:cNvSpPr/>
          <p:nvPr/>
        </p:nvSpPr>
        <p:spPr>
          <a:xfrm>
            <a:off x="1459800" y="1206720"/>
            <a:ext cx="8705160" cy="58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8200" bIns="0" anchor="t">
            <a:spAutoFit/>
          </a:bodyPr>
          <a:p>
            <a:pPr marL="372240">
              <a:lnSpc>
                <a:spcPct val="100000"/>
              </a:lnSpc>
              <a:spcBef>
                <a:spcPts val="69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Ограничить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рабочее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время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выбор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«нездоровых»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продуктов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высоким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содержанием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сахара,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насыщенных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2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Провести анализ ассортимента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столовой,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кафе,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буфета,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кулинарии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автоматов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продажи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го-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товых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продуктов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питания.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Исключить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ассортимента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продажи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продукты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высоким</a:t>
            </a:r>
            <a:r>
              <a:rPr b="0" lang="ru-RU" sz="1500" spc="-5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содержанием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сахара,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соли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насыщенных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жиров,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таких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как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картофельные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чипсы, сладкие 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газированные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на-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питки,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энерготоники,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крекеры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сухарики,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шоколадные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батончики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Включить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ассортимент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продукты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«здорового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перекуса»,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такие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как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овощная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соломка,</a:t>
            </a:r>
            <a:r>
              <a:rPr b="1" lang="ru-RU" sz="1500" spc="-4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йогурты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1" lang="ru-RU" sz="1500" spc="-4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содержанием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жира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менее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2,5%,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яблочные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чипсы,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зерновые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батончики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890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530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структуры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административно-хозяйственная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профсо- </a:t>
            </a:r>
            <a:r>
              <a:rPr b="0" lang="ru-RU" sz="1500" spc="-40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юзный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комитет,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персоналом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Постоянно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действующая</a:t>
            </a:r>
            <a:r>
              <a:rPr b="0" lang="ru-RU" sz="1500" spc="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практика.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переработанных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каталогов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ассортимента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продажи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готовой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продукции.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площадок/автоматов продажи,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исключивших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ассортимента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продаж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продукты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высоким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содержанием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соли,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сахара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насыщенных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жиров.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29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object 4" descr=""/>
            <p:cNvPicPr/>
            <p:nvPr/>
          </p:nvPicPr>
          <p:blipFill>
            <a:blip r:embed="rId2"/>
            <a:stretch/>
          </p:blipFill>
          <p:spPr>
            <a:xfrm>
              <a:off x="808560" y="7260480"/>
              <a:ext cx="13608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459800" y="602280"/>
            <a:ext cx="826812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46" strike="noStrike">
                <a:solidFill>
                  <a:srgbClr val="d2232a"/>
                </a:solidFill>
                <a:latin typeface="Arial"/>
              </a:rPr>
              <a:t>Обучение </a:t>
            </a:r>
            <a:r>
              <a:rPr b="1" lang="ru-RU" sz="2000" spc="-55" strike="noStrike">
                <a:solidFill>
                  <a:srgbClr val="d2232a"/>
                </a:solidFill>
                <a:latin typeface="Arial"/>
              </a:rPr>
              <a:t>сотрудников </a:t>
            </a:r>
            <a:r>
              <a:rPr b="1" lang="ru-RU" sz="2000" spc="-46" strike="noStrike">
                <a:solidFill>
                  <a:srgbClr val="d2232a"/>
                </a:solidFill>
                <a:latin typeface="Arial"/>
              </a:rPr>
              <a:t>компании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и </a:t>
            </a:r>
            <a:r>
              <a:rPr b="1" lang="ru-RU" sz="2000" spc="-46" strike="noStrike">
                <a:solidFill>
                  <a:srgbClr val="d2232a"/>
                </a:solidFill>
                <a:latin typeface="Arial"/>
              </a:rPr>
              <a:t>работников </a:t>
            </a:r>
            <a:r>
              <a:rPr b="1" lang="ru-RU" sz="2000" spc="-41" strike="noStrike">
                <a:solidFill>
                  <a:srgbClr val="d2232a"/>
                </a:solidFill>
                <a:latin typeface="Arial"/>
              </a:rPr>
              <a:t>предприятия </a:t>
            </a:r>
            <a:r>
              <a:rPr b="1" lang="ru-RU" sz="2000" spc="-3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52" strike="noStrike">
                <a:solidFill>
                  <a:srgbClr val="d2232a"/>
                </a:solidFill>
                <a:latin typeface="Arial"/>
              </a:rPr>
              <a:t>общественного</a:t>
            </a:r>
            <a:r>
              <a:rPr b="1" lang="ru-RU" sz="2000" spc="-7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35" strike="noStrike">
                <a:solidFill>
                  <a:srgbClr val="d2232a"/>
                </a:solidFill>
                <a:latin typeface="Arial"/>
              </a:rPr>
              <a:t>питания,</a:t>
            </a:r>
            <a:r>
              <a:rPr b="1" lang="ru-RU" sz="2000" spc="-7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55" strike="noStrike">
                <a:solidFill>
                  <a:srgbClr val="d2232a"/>
                </a:solidFill>
                <a:latin typeface="Arial"/>
              </a:rPr>
              <a:t>расположенного</a:t>
            </a:r>
            <a:r>
              <a:rPr b="1" lang="ru-RU" sz="2000" spc="-7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21" strike="noStrike">
                <a:solidFill>
                  <a:srgbClr val="d2232a"/>
                </a:solidFill>
                <a:latin typeface="Arial"/>
              </a:rPr>
              <a:t>на</a:t>
            </a:r>
            <a:r>
              <a:rPr b="1" lang="ru-RU" sz="2000" spc="-7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41" strike="noStrike">
                <a:solidFill>
                  <a:srgbClr val="d2232a"/>
                </a:solidFill>
                <a:latin typeface="Arial"/>
              </a:rPr>
              <a:t>территории</a:t>
            </a:r>
            <a:r>
              <a:rPr b="1" lang="ru-RU" sz="2000" spc="-7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52" strike="noStrike">
                <a:solidFill>
                  <a:srgbClr val="d2232a"/>
                </a:solidFill>
                <a:latin typeface="Arial"/>
              </a:rPr>
              <a:t>компании, </a:t>
            </a:r>
            <a:r>
              <a:rPr b="1" lang="ru-RU" sz="2000" spc="-54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52" strike="noStrike">
                <a:solidFill>
                  <a:srgbClr val="d2232a"/>
                </a:solidFill>
                <a:latin typeface="Arial"/>
              </a:rPr>
              <a:t>основам</a:t>
            </a:r>
            <a:r>
              <a:rPr b="1" lang="ru-RU" sz="2000" spc="-92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35" strike="noStrike">
                <a:solidFill>
                  <a:srgbClr val="d2232a"/>
                </a:solidFill>
                <a:latin typeface="Arial"/>
              </a:rPr>
              <a:t>рациона</a:t>
            </a:r>
            <a:r>
              <a:rPr b="1" lang="ru-RU" sz="2000" spc="-80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46" strike="noStrike">
                <a:solidFill>
                  <a:srgbClr val="d2232a"/>
                </a:solidFill>
                <a:latin typeface="Arial"/>
              </a:rPr>
              <a:t>здорового</a:t>
            </a:r>
            <a:r>
              <a:rPr b="1" lang="ru-RU" sz="2000" spc="-80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41" strike="noStrike">
                <a:solidFill>
                  <a:srgbClr val="d2232a"/>
                </a:solidFill>
                <a:latin typeface="Arial"/>
              </a:rPr>
              <a:t>питания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ftr" idx="22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ldNum" idx="23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D175DF56-F4BB-470D-9238-162D616E1F1B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object 6"/>
          <p:cNvSpPr/>
          <p:nvPr/>
        </p:nvSpPr>
        <p:spPr>
          <a:xfrm>
            <a:off x="1459800" y="1495080"/>
            <a:ext cx="8704440" cy="59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 anchor="t">
            <a:spAutoFit/>
          </a:bodyPr>
          <a:p>
            <a:pPr marL="372600">
              <a:lnSpc>
                <a:spcPct val="100000"/>
              </a:lnSpc>
              <a:spcBef>
                <a:spcPts val="37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>
              <a:lnSpc>
                <a:spcPct val="100000"/>
              </a:lnSpc>
              <a:spcBef>
                <a:spcPts val="244"/>
              </a:spcBef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Формирование</a:t>
            </a:r>
            <a:r>
              <a:rPr b="0" lang="ru-RU" sz="1500" spc="-17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</a:t>
            </a:r>
            <a:r>
              <a:rPr b="0" lang="ru-RU" sz="1500" spc="-17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17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высокой</a:t>
            </a:r>
            <a:r>
              <a:rPr b="0" lang="ru-RU" sz="1500" spc="-17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осведомленности</a:t>
            </a:r>
            <a:r>
              <a:rPr b="0" lang="ru-RU" sz="1500" spc="-17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7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области</a:t>
            </a:r>
            <a:r>
              <a:rPr b="0" lang="ru-RU" sz="1500" spc="-17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рациона</a:t>
            </a:r>
            <a:r>
              <a:rPr b="0" lang="ru-RU" sz="1500" spc="-17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</a:t>
            </a:r>
            <a:r>
              <a:rPr b="0" lang="ru-RU" sz="1500" spc="-17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>
              <a:lnSpc>
                <a:spcPct val="100000"/>
              </a:lnSpc>
              <a:spcBef>
                <a:spcPts val="604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ts val="1599"/>
              </a:lnSpc>
              <a:spcBef>
                <a:spcPts val="26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образовательного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характера приглашаются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эксперты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области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(врач-диетолог,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специалист по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здоровому образу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 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 для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лекций, мастер-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лас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семинаров.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86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ем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ы</a:t>
            </a:r>
            <a:r>
              <a:rPr b="0" lang="ru-RU" sz="1500" spc="-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</a:t>
            </a:r>
            <a:r>
              <a:rPr b="0" lang="ru-RU" sz="1500" spc="-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выбира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ю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ся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ис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х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я</a:t>
            </a:r>
            <a:r>
              <a:rPr b="0" lang="ru-RU" sz="1500" spc="-14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тр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бности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35" strike="noStrike">
                <a:solidFill>
                  <a:srgbClr val="231f20"/>
                </a:solidFill>
                <a:latin typeface="Arial"/>
                <a:ea typeface="DejaVu Sans"/>
              </a:rPr>
              <a:t>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р</a:t>
            </a:r>
            <a:r>
              <a:rPr b="0" lang="ru-RU" sz="1500" spc="-52" strike="noStrike">
                <a:solidFill>
                  <a:srgbClr val="231f20"/>
                </a:solidFill>
                <a:latin typeface="Arial"/>
                <a:ea typeface="DejaVu Sans"/>
              </a:rPr>
              <a:t>у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дни</a:t>
            </a:r>
            <a:r>
              <a:rPr b="0" lang="ru-RU" sz="1500" spc="9" strike="noStrike">
                <a:solidFill>
                  <a:srgbClr val="231f20"/>
                </a:solidFill>
                <a:latin typeface="Arial"/>
                <a:ea typeface="DejaVu Sans"/>
              </a:rPr>
              <a:t>к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ов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.</a:t>
            </a:r>
            <a:r>
              <a:rPr b="0" lang="ru-RU" sz="1500" spc="-14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Для  лекций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образовательных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семинаров могут быть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предложены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следующие темы: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«Здоровое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пи-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тание:</a:t>
            </a:r>
            <a:r>
              <a:rPr b="1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сложно</a:t>
            </a:r>
            <a:r>
              <a:rPr b="1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</a:t>
            </a:r>
            <a:r>
              <a:rPr b="1" lang="ru-RU" sz="1500" spc="-1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просто?!»,</a:t>
            </a:r>
            <a:r>
              <a:rPr b="1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«Питание</a:t>
            </a:r>
            <a:r>
              <a:rPr b="1" lang="ru-RU" sz="1500" spc="-1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для</a:t>
            </a:r>
            <a:r>
              <a:rPr b="1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долголетия»,</a:t>
            </a:r>
            <a:r>
              <a:rPr b="1" lang="ru-RU" sz="1500" spc="-1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«Стройнее</a:t>
            </a:r>
            <a:r>
              <a:rPr b="1" lang="ru-RU" sz="1500" spc="-120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1" lang="ru-RU" sz="1500" spc="-1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вкуснее»,</a:t>
            </a:r>
            <a:r>
              <a:rPr b="1" lang="ru-RU" sz="1500" spc="-114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«Продукты,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повышающие </a:t>
            </a:r>
            <a:r>
              <a:rPr b="1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холестерин»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Для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участия 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образовательных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приглашаются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члены их семей,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работники предприятия общественного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питания, распо-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ложенного на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территории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компании. Мероприятия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могут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проведены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дистанционно.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84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ts val="1599"/>
              </a:lnSpc>
              <a:spcBef>
                <a:spcPts val="26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зависимости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структуры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предприятия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административно-хозяйственная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профсо- </a:t>
            </a:r>
            <a:r>
              <a:rPr b="0" lang="ru-RU" sz="1500" spc="-40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юзный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комитет,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PR-служба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сотрудники.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584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3–4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год,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постоянно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действующая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практика.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60000">
              <a:lnSpc>
                <a:spcPct val="100000"/>
              </a:lnSpc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59280" algn="just">
              <a:lnSpc>
                <a:spcPts val="1599"/>
              </a:lnSpc>
              <a:spcBef>
                <a:spcPts val="26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проведенных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образовательных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 сотрудников, посетив-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ших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данные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мероприятия.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584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240" indent="35928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%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изменивших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свой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рацион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сторону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оздоровления.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object 2"/>
          <p:cNvGrpSpPr/>
          <p:nvPr/>
        </p:nvGrpSpPr>
        <p:grpSpPr>
          <a:xfrm>
            <a:off x="0" y="5119560"/>
            <a:ext cx="1671120" cy="2270520"/>
            <a:chOff x="0" y="5119560"/>
            <a:chExt cx="1671120" cy="2270520"/>
          </a:xfrm>
        </p:grpSpPr>
        <p:pic>
          <p:nvPicPr>
            <p:cNvPr id="236" name="object 3" descr=""/>
            <p:cNvPicPr/>
            <p:nvPr/>
          </p:nvPicPr>
          <p:blipFill>
            <a:blip r:embed="rId1"/>
            <a:stretch/>
          </p:blipFill>
          <p:spPr>
            <a:xfrm>
              <a:off x="0" y="5119560"/>
              <a:ext cx="1671120" cy="2270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7" name="object 4" descr=""/>
            <p:cNvPicPr/>
            <p:nvPr/>
          </p:nvPicPr>
          <p:blipFill>
            <a:blip r:embed="rId2"/>
            <a:stretch/>
          </p:blipFill>
          <p:spPr>
            <a:xfrm>
              <a:off x="808200" y="7260480"/>
              <a:ext cx="136080" cy="799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459800" y="602280"/>
            <a:ext cx="7054920" cy="1305720"/>
          </a:xfrm>
          <a:prstGeom prst="rect">
            <a:avLst/>
          </a:prstGeom>
          <a:noFill/>
          <a:ln w="0">
            <a:noFill/>
          </a:ln>
        </p:spPr>
        <p:txBody>
          <a:bodyPr lIns="0" rIns="0" tIns="43200" bIns="0" anchor="t">
            <a:noAutofit/>
          </a:bodyPr>
          <a:p>
            <a:pPr marL="12600" indent="0">
              <a:lnSpc>
                <a:spcPts val="2200"/>
              </a:lnSpc>
              <a:spcBef>
                <a:spcPts val="340"/>
              </a:spcBef>
              <a:buNone/>
              <a:tabLst>
                <a:tab algn="l" pos="0"/>
              </a:tabLst>
            </a:pP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Краткие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информационные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сообщения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для 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размещения </a:t>
            </a:r>
            <a:r>
              <a:rPr b="1" lang="ru-RU" sz="2000" spc="-545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5" strike="noStrike">
                <a:solidFill>
                  <a:srgbClr val="d2232a"/>
                </a:solidFill>
                <a:latin typeface="Arial"/>
              </a:rPr>
              <a:t>во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внутренних</a:t>
            </a:r>
            <a:r>
              <a:rPr b="1" lang="ru-RU" sz="2000" spc="-7" strike="noStrike">
                <a:solidFill>
                  <a:srgbClr val="d2232a"/>
                </a:solidFill>
                <a:latin typeface="Arial"/>
              </a:rPr>
              <a:t> </a:t>
            </a:r>
            <a:r>
              <a:rPr b="1" lang="ru-RU" sz="2000" spc="-12" strike="noStrike">
                <a:solidFill>
                  <a:srgbClr val="d2232a"/>
                </a:solidFill>
                <a:latin typeface="Arial"/>
              </a:rPr>
              <a:t>коммуникациях </a:t>
            </a:r>
            <a:r>
              <a:rPr b="1" lang="ru-RU" sz="2000" spc="-1" strike="noStrike">
                <a:solidFill>
                  <a:srgbClr val="d2232a"/>
                </a:solidFill>
                <a:latin typeface="Arial"/>
              </a:rPr>
              <a:t>предприятия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ftr" idx="24"/>
          </p:nvPr>
        </p:nvSpPr>
        <p:spPr>
          <a:xfrm>
            <a:off x="839520" y="7237800"/>
            <a:ext cx="69840" cy="438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ts val="975"/>
              </a:lnSpc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indent="0">
              <a:lnSpc>
                <a:spcPts val="975"/>
              </a:lnSpc>
              <a:buNone/>
              <a:tabLst>
                <a:tab algn="l" pos="0"/>
              </a:tabLst>
            </a:pPr>
            <a:r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2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25"/>
          </p:nvPr>
        </p:nvSpPr>
        <p:spPr>
          <a:xfrm>
            <a:off x="731160" y="7225200"/>
            <a:ext cx="286920" cy="4386600"/>
          </a:xfrm>
          <a:prstGeom prst="rect">
            <a:avLst/>
          </a:prstGeom>
          <a:noFill/>
          <a:ln w="0">
            <a:noFill/>
          </a:ln>
        </p:spPr>
        <p:txBody>
          <a:bodyPr lIns="0" rIns="0" tIns="720" bIns="0" anchor="t">
            <a:noAutofit/>
          </a:bodyPr>
          <a:lstStyle>
            <a:lvl1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  <a:defRPr b="0" lang="ru-RU" sz="900" spc="-7" strike="noStrike">
                <a:solidFill>
                  <a:srgbClr val="ffffff"/>
                </a:solidFill>
                <a:latin typeface="Bookman Old Style"/>
              </a:defRPr>
            </a:lvl1pPr>
          </a:lstStyle>
          <a:p>
            <a:pPr marL="38160" indent="0">
              <a:lnSpc>
                <a:spcPct val="100000"/>
              </a:lnSpc>
              <a:spcBef>
                <a:spcPts val="6"/>
              </a:spcBef>
              <a:buNone/>
              <a:tabLst>
                <a:tab algn="l" pos="0"/>
              </a:tabLst>
            </a:pPr>
            <a:fld id="{6AE0B9D3-85C8-4ABA-9D34-92777326A67B}" type="slidenum">
              <a:rPr b="0" lang="ru-RU" sz="900" spc="-7" strike="noStrike">
                <a:solidFill>
                  <a:srgbClr val="ffffff"/>
                </a:solidFill>
                <a:latin typeface="Bookman Old Style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object 6"/>
          <p:cNvSpPr/>
          <p:nvPr/>
        </p:nvSpPr>
        <p:spPr>
          <a:xfrm>
            <a:off x="1459800" y="1179720"/>
            <a:ext cx="8708400" cy="601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7520" bIns="0" anchor="t">
            <a:spAutoFit/>
          </a:bodyPr>
          <a:p>
            <a:pPr marL="372600">
              <a:lnSpc>
                <a:spcPct val="100000"/>
              </a:lnSpc>
              <a:spcBef>
                <a:spcPts val="374"/>
              </a:spcBef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ЦЕЛЬ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>
              <a:lnSpc>
                <a:spcPct val="100000"/>
              </a:lnSpc>
              <a:spcBef>
                <a:spcPts val="244"/>
              </a:spcBef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Повысить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информированность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вопросах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питания.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>
              <a:lnSpc>
                <a:spcPct val="100000"/>
              </a:lnSpc>
              <a:spcBef>
                <a:spcPts val="320"/>
              </a:spcBef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ОПИСАНИЕ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 algn="just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Информация 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здоровом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необходимом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формате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разработана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циалистами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взята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 доступных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официальных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печатных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электронных источников, компе-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тентных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профильных ресурсов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области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формирования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здорового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образа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жизни (например,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 </a:t>
            </a:r>
            <a:r>
              <a:rPr b="1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сайта </a:t>
            </a:r>
            <a:r>
              <a:rPr b="1" lang="ru-RU" sz="1500" spc="-7" strike="noStrike" u="sng">
                <a:solidFill>
                  <a:srgbClr val="231f20"/>
                </a:solidFill>
                <a:uFillTx/>
                <a:latin typeface="Arial"/>
                <a:ea typeface="DejaVu Sans"/>
                <a:hlinkClick r:id="rId3"/>
              </a:rPr>
              <a:t>www.takzdorovo.ru, </a:t>
            </a:r>
            <a:r>
              <a:rPr b="1" lang="ru-RU" sz="1500" spc="-21" strike="noStrike" u="sng">
                <a:solidFill>
                  <a:srgbClr val="231f20"/>
                </a:solidFill>
                <a:uFillTx/>
                <a:latin typeface="Arial"/>
                <a:ea typeface="DejaVu Sans"/>
                <a:hlinkClick r:id="rId4"/>
              </a:rPr>
              <a:t>http://www.who.int/ru/news-room/fact-sheets/detail/healthy-diet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 сайт </a:t>
            </a:r>
            <a:r>
              <a:rPr b="1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1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Всемирной организации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здравоохранения,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раздел </a:t>
            </a:r>
            <a:r>
              <a:rPr b="1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«Здоровое </a:t>
            </a:r>
            <a:r>
              <a:rPr b="1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питание»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).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Размещение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ин-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формации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разным: во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внутренних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коммуникациях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компании, на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столах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столовой,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комнате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отдыха,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курительной зоне,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рассылка по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электронной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почте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или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Информация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может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быть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размещена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корпоративной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сувенирной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продукции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(ежедневники,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календари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326"/>
              </a:spcBef>
              <a:tabLst>
                <a:tab algn="l" pos="0"/>
              </a:tabLst>
            </a:pPr>
            <a:r>
              <a:rPr b="1" lang="ru-RU" sz="1700" spc="-7" strike="noStrike">
                <a:solidFill>
                  <a:srgbClr val="25408f"/>
                </a:solidFill>
                <a:latin typeface="Arial"/>
                <a:ea typeface="DejaVu Sans"/>
              </a:rPr>
              <a:t>ОТВЕТСТВЕННЫЕ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6000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Взависимостиотструктурыпредприятия–PR-служба,административно-хозяйственнаяслужба, 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профсоюзный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32" strike="noStrike">
                <a:solidFill>
                  <a:srgbClr val="231f20"/>
                </a:solidFill>
                <a:latin typeface="Arial"/>
                <a:ea typeface="DejaVu Sans"/>
              </a:rPr>
              <a:t>комитет,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служба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по</a:t>
            </a:r>
            <a:r>
              <a:rPr b="0" lang="ru-RU" sz="1500" spc="-202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работе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персоналом,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приглашенный</a:t>
            </a:r>
            <a:r>
              <a:rPr b="0" lang="ru-RU" sz="1500" spc="-205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специалист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–</a:t>
            </a:r>
            <a:r>
              <a:rPr b="0" lang="ru-RU" sz="1500" spc="-21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6" strike="noStrike">
                <a:solidFill>
                  <a:srgbClr val="231f20"/>
                </a:solidFill>
                <a:latin typeface="Arial"/>
                <a:ea typeface="DejaVu Sans"/>
              </a:rPr>
              <a:t>врач-диетолог.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326"/>
              </a:spcBef>
              <a:tabLst>
                <a:tab algn="l" pos="0"/>
              </a:tabLst>
            </a:pP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СРОКИ</a:t>
            </a:r>
            <a:r>
              <a:rPr b="1" lang="ru-RU" sz="1700" spc="-32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" strike="noStrike">
                <a:solidFill>
                  <a:srgbClr val="25408f"/>
                </a:solidFill>
                <a:latin typeface="Arial"/>
                <a:ea typeface="DejaVu Sans"/>
              </a:rPr>
              <a:t>РЕАЛИЗАЦИИ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Проведение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на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постоянной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основе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с</a:t>
            </a:r>
            <a:r>
              <a:rPr b="0" lang="ru-RU" sz="1500" spc="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периодичностью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в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2–6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недель.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60" strike="noStrike">
                <a:solidFill>
                  <a:srgbClr val="25408f"/>
                </a:solidFill>
                <a:latin typeface="Arial"/>
                <a:ea typeface="DejaVu Sans"/>
              </a:rPr>
              <a:t>РЕЗУЛЬТАТ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286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35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12" strike="noStrike">
                <a:solidFill>
                  <a:srgbClr val="25408f"/>
                </a:solidFill>
                <a:latin typeface="Arial"/>
                <a:ea typeface="DejaVu Sans"/>
              </a:rPr>
              <a:t>ПРОЦЕССА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сообщений,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размещенных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в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коммуникациях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за 12 месяцев.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marL="372600" indent="360000">
              <a:lnSpc>
                <a:spcPct val="100000"/>
              </a:lnSpc>
              <a:spcBef>
                <a:spcPts val="604"/>
              </a:spcBef>
              <a:tabLst>
                <a:tab algn="l" pos="0"/>
              </a:tabLst>
            </a:pPr>
            <a:r>
              <a:rPr b="1" lang="ru-RU" sz="1700" spc="-15" strike="noStrike">
                <a:solidFill>
                  <a:srgbClr val="25408f"/>
                </a:solidFill>
                <a:latin typeface="Arial"/>
                <a:ea typeface="DejaVu Sans"/>
              </a:rPr>
              <a:t>ИНДИКАТОРЫ</a:t>
            </a:r>
            <a:r>
              <a:rPr b="1" lang="ru-RU" sz="1700" spc="-21" strike="noStrike">
                <a:solidFill>
                  <a:srgbClr val="25408f"/>
                </a:solidFill>
                <a:latin typeface="Arial"/>
                <a:ea typeface="DejaVu Sans"/>
              </a:rPr>
              <a:t> </a:t>
            </a:r>
            <a:r>
              <a:rPr b="1" lang="ru-RU" sz="1700" spc="-66" strike="noStrike">
                <a:solidFill>
                  <a:srgbClr val="25408f"/>
                </a:solidFill>
                <a:latin typeface="Arial"/>
                <a:ea typeface="DejaVu Sans"/>
              </a:rPr>
              <a:t>РЕЗУЛЬТАТА</a:t>
            </a: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  <a:p>
            <a:pPr marL="12600" indent="359280">
              <a:lnSpc>
                <a:spcPct val="100000"/>
              </a:lnSpc>
              <a:spcBef>
                <a:spcPts val="244"/>
              </a:spcBef>
              <a:tabLst>
                <a:tab algn="l" pos="0"/>
              </a:tabLst>
            </a:pP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Количество</a:t>
            </a:r>
            <a:r>
              <a:rPr b="0" lang="ru-RU" sz="1500" spc="2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сотрудников,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изменивших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конкретные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привычки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питания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(повысили</a:t>
            </a:r>
            <a:r>
              <a:rPr b="0" lang="ru-RU" sz="1500" spc="29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потребление </a:t>
            </a:r>
            <a:r>
              <a:rPr b="0" lang="ru-RU" sz="1500" spc="-406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фруктов, перестали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досаливать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5" strike="noStrike">
                <a:solidFill>
                  <a:srgbClr val="231f20"/>
                </a:solidFill>
                <a:latin typeface="Arial"/>
                <a:ea typeface="DejaVu Sans"/>
              </a:rPr>
              <a:t>приготовленные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21" strike="noStrike">
                <a:solidFill>
                  <a:srgbClr val="231f20"/>
                </a:solidFill>
                <a:latin typeface="Arial"/>
                <a:ea typeface="DejaVu Sans"/>
              </a:rPr>
              <a:t>блюда,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стали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</a:t>
            </a:r>
            <a:r>
              <a:rPr b="0" lang="ru-RU" sz="1500" spc="-12" strike="noStrike">
                <a:solidFill>
                  <a:srgbClr val="231f20"/>
                </a:solidFill>
                <a:latin typeface="Arial"/>
                <a:ea typeface="DejaVu Sans"/>
              </a:rPr>
              <a:t>ежедневно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 завтракать</a:t>
            </a:r>
            <a:r>
              <a:rPr b="0" lang="ru-RU" sz="1500" spc="-1" strike="noStrike">
                <a:solidFill>
                  <a:srgbClr val="231f20"/>
                </a:solidFill>
                <a:latin typeface="Arial"/>
                <a:ea typeface="DejaVu Sans"/>
              </a:rPr>
              <a:t> и </a:t>
            </a:r>
            <a:r>
              <a:rPr b="0" lang="ru-RU" sz="1500" spc="-7" strike="noStrike">
                <a:solidFill>
                  <a:srgbClr val="231f20"/>
                </a:solidFill>
                <a:latin typeface="Arial"/>
                <a:ea typeface="DejaVu Sans"/>
              </a:rPr>
              <a:t>др.).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Application>LibreOffice/7.5.2.1$Linux_X86_64 LibreOffice_project/50$Build-1</Application>
  <AppVersion>15.0000</AppVersion>
  <Words>8989</Words>
  <Paragraphs>1282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2021-02-07T10:51:51Z</dcterms:created>
  <dc:creator>Спикер</dc:creator>
  <dc:description/>
  <dc:language>ru-RU</dc:language>
  <cp:lastModifiedBy/>
  <dcterms:modified xsi:type="dcterms:W3CDTF">2024-09-18T11:09:43Z</dcterms:modified>
  <cp:revision>15</cp:revision>
  <dc:subject/>
  <dc:title>Корпоративная программа-2019_max.indd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62</vt:i4>
  </property>
</Properties>
</file>