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6.xml.rels" ContentType="application/vnd.openxmlformats-package.relationships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media/image2.jpeg" ContentType="image/jpeg"/>
  <Override PartName="/ppt/media/image4.png" ContentType="image/png"/>
  <Override PartName="/ppt/media/image1.jpeg" ContentType="image/jpeg"/>
  <Override PartName="/ppt/media/image3.jpeg" ContentType="image/jpeg"/>
  <Override PartName="/ppt/media/image6.png" ContentType="image/png"/>
  <Override PartName="/ppt/media/image5.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ffffff"/>
                </a:solidFill>
                <a:latin typeface="Tahoma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474632A-0CC3-45DA-AE0D-137E14D0C905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sldNum" idx="2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52D660E-E27C-4D87-9151-0B5A09E837CC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sldNum" idx="2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B3296E3-1195-444B-9BB7-D5F3A5D6E05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Федеральный проект «Укрепление общественного здоровья» входит в национальный проект «Демография». Одной из его задач является разработка, внедрение и реализация корпоративных программ укрепления здоровья сотрудников на рабочем месте.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166C311-5214-4C2C-9A00-ECBFBB19783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Программа должна формироваться на основе: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анализа показателей  здоровья работников,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оценки факторов производственной среды, влияющих на здоровье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оценки отношения сотрудников к оздоровительным программам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оценки потенциальных ресурсов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5F447FE-50F7-4C94-9B01-E17C6D05DF3E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303BF82-F449-4623-ABAD-E32875360590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sldNum" idx="1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C7B7E4D-47B0-4A79-8C0E-4B283BCE5961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sldNum" idx="2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838FD9C-47BE-4E70-BB22-B4FA23044AD9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E164B6-33FE-46F4-ABD9-74FE9E75445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EBF5AD-521D-4B97-B037-58BC534342B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36B9A1-DB20-4CD1-906C-E84704A235B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8BF702-6632-4A17-B562-020F0F9AA7B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174260-86CB-43E2-9811-6C477939C5E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397187C-4955-489D-8201-8E751923E22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742A004-38CD-41E0-9635-87EBF947A2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5310473-E2AE-4EF8-81C1-A8582CF3D0F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404D997-56DA-4188-ABB9-8D49C195DC2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BF50A9E-0015-48C6-B7B4-C7C3301D5AD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D08A0F-D99E-4403-9FFF-10E3827584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7513C8-9B97-43AF-92D3-7DC2FC6C7F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63CE7BE-37BB-42AF-B5D4-DA639E210C9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0E8EC7D-3633-4E16-A7AC-B8209526E9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03F6FE6-82E6-4AE0-8F2C-1E2B506450B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48EB75-B7FF-4413-B6E2-73865AC03B4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2DFF266-F55F-4F42-89E9-D25F7863B0A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4C0BEDC-E186-4560-AC8F-32E7C2E9024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14E11EA-C3E0-4EFD-8469-F2BF1066742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849073F-58C1-4DD7-87D2-ECBD7CA711D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23366A1-20A5-4936-A970-12B39E2323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5623917-5B03-480C-8A73-13B38A24E5A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79EB99-2B71-4E7B-8D0A-FDDCE25C39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9C2A032-2A5D-47C4-BDB0-10441CED7F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3523172-ABF0-426F-9E89-53B62FC0A0F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BD8AFF8-A479-45DB-AF3D-1996678D73C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FB83712-A4B6-43F7-9065-F141D63560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17B202B-631F-4B27-8218-57C2D6F9DCD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6365D6E-F931-4358-99F2-5037B8DFFCF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C9287F8-01EF-4959-9ED1-1EE5BDA1F42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76C0BCC-59A4-48ED-B932-6499D19D4A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B39491A-A7AA-4469-92A9-651702450F9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3E0D05F-AA42-419A-B298-2582826BDBD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D6F576-4900-4755-BBBB-CB2AA33E71C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BDDCDCE-A497-4F76-8048-F623295E62F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0383FE3-47BE-4950-91EB-DBDBBD88897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81B4F2C-F1E5-434F-86B0-3FE90B73E39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30BBD93-01E3-4F9D-B037-02FC3237DA7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9B10E1A-98B8-43AF-A891-5F6B013C007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80D00A8-4E34-465F-81E0-B852206564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AFFEA79-8A95-460F-8F20-62EE189F3F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A8B6DF6-C7C0-4278-BC57-9851F1B62EE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2132569-9C5C-4B62-B0E6-78B17E9E3DF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D3A793-9FD2-469B-BB1F-488D793DBE5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93DC489-202B-4619-82AA-35069EDC095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8F1ED8-BCE9-4B22-BE94-98BF88F869F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5910F13-0403-4A11-9B29-5059632468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4B9F0DB-57C4-4264-B89E-787D868F8E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91960"/>
            <a:ext cx="8229240" cy="138384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ffffff"/>
                </a:solidFill>
                <a:latin typeface="Tahoma"/>
              </a:rPr>
              <a:t>Образец заголовка</a:t>
            </a:r>
            <a:endParaRPr b="0" lang="ru-RU" sz="4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b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BFE1680-BC19-4298-B8B8-BE9E29D940B3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ahoma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Tahom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ffffff"/>
                </a:solidFill>
                <a:latin typeface="Tahoma"/>
              </a:rPr>
              <a:t>Второй уровень структуры</a:t>
            </a:r>
            <a:endParaRPr b="0" lang="ru-RU" sz="2400" spc="-1" strike="noStrike">
              <a:solidFill>
                <a:srgbClr val="ffffff"/>
              </a:solidFill>
              <a:latin typeface="Tahom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Третий уровень структуры</a:t>
            </a: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Tahoma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68D8284-92BF-41D2-BD55-4E8FA5A5656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FE7074E-C468-474A-8E7B-01CCCA2C0F7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D3724FD-ED9C-4868-ADB7-11CDAF94509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hyperlink" Target="mailto:kcmp@vladkdc.ru" TargetMode="External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38.xml"/><Relationship Id="rId5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8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1500120"/>
            <a:ext cx="8229240" cy="36565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ru-RU" sz="3600" spc="-1" strike="noStrike">
                <a:solidFill>
                  <a:schemeClr val="accent2"/>
                </a:solidFill>
                <a:latin typeface="Tahoma"/>
              </a:rPr>
              <a:t>Корпоративная  программа </a:t>
            </a:r>
            <a:br>
              <a:rPr sz="3600"/>
            </a:br>
            <a:br>
              <a:rPr sz="3600"/>
            </a:br>
            <a:r>
              <a:rPr b="1" lang="ru-RU" sz="3600" spc="-1" strike="noStrike">
                <a:solidFill>
                  <a:schemeClr val="accent2"/>
                </a:solidFill>
                <a:latin typeface="Tahoma"/>
              </a:rPr>
              <a:t>«УКРЕПЛЕНИЕ ЗДОРОВЬЯ РАБОТАЮЩИХ»</a:t>
            </a:r>
            <a:br>
              <a:rPr sz="3600"/>
            </a:br>
            <a:r>
              <a:rPr b="0" lang="ru-RU" sz="2000" spc="-1" strike="noStrike">
                <a:solidFill>
                  <a:schemeClr val="accent6">
                    <a:lumMod val="50000"/>
                  </a:schemeClr>
                </a:solidFill>
                <a:latin typeface="Tahoma"/>
              </a:rPr>
              <a:t>(Порядок разработки и внедрения)</a:t>
            </a:r>
            <a:br>
              <a:rPr sz="3600"/>
            </a:br>
            <a:endParaRPr b="0" lang="ru-RU" sz="2000" spc="-1" strike="noStrike">
              <a:solidFill>
                <a:srgbClr val="ffffff"/>
              </a:solidFill>
              <a:latin typeface="Tahoma"/>
            </a:endParaRPr>
          </a:p>
        </p:txBody>
      </p:sp>
      <p:pic>
        <p:nvPicPr>
          <p:cNvPr id="171" name="Рисунок 4" descr="https://lh6.googleusercontent.com/sO0JGoCN2_sdzHCFVYCgZfpTBSqsUh_YzLR2qjC1nUB9XrST2sRpO-qgSpaWpE4LTEKMbOcO5XMFwgEnSyXhuWOAabu1OxE1vIRZAD7oY3GxKXRls26CuFJUiJpGYchhhGG2XmxA"/>
          <p:cNvPicPr/>
          <p:nvPr/>
        </p:nvPicPr>
        <p:blipFill>
          <a:blip r:embed="rId2"/>
          <a:stretch/>
        </p:blipFill>
        <p:spPr>
          <a:xfrm>
            <a:off x="6268680" y="8280"/>
            <a:ext cx="1952280" cy="1066320"/>
          </a:xfrm>
          <a:prstGeom prst="rect">
            <a:avLst/>
          </a:prstGeom>
          <a:ln w="9525">
            <a:noFill/>
          </a:ln>
        </p:spPr>
      </p:pic>
      <p:pic>
        <p:nvPicPr>
          <p:cNvPr id="172" name="Picture 2" descr="E:\Обмен\ОБЩИЕ ДОКУМЕНТЫ\МАКЕТЫ, БУКЛЕТЫ ПО ТЕМАМ ИСПРАВЛЕННЫЕ\АКЦИИ, ФОРУМЫ, ВЫСТАВКИ, др\ФОНЫ\лого.png"/>
          <p:cNvPicPr/>
          <p:nvPr/>
        </p:nvPicPr>
        <p:blipFill>
          <a:blip r:embed="rId3"/>
          <a:stretch/>
        </p:blipFill>
        <p:spPr>
          <a:xfrm>
            <a:off x="395640" y="116640"/>
            <a:ext cx="1583640" cy="98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22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23" name="Прямоугольник 3"/>
          <p:cNvSpPr/>
          <p:nvPr/>
        </p:nvSpPr>
        <p:spPr>
          <a:xfrm>
            <a:off x="179640" y="5760"/>
            <a:ext cx="8784720" cy="19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Внедрение  и реализация корпоративной программы предполагает: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Прямоугольник 4"/>
          <p:cNvSpPr/>
          <p:nvPr/>
        </p:nvSpPr>
        <p:spPr>
          <a:xfrm>
            <a:off x="219240" y="1998720"/>
            <a:ext cx="8840520" cy="350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Подведение промежуточных итогов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i="1" lang="ru-RU" sz="3200" spc="-1" strike="noStrike">
                <a:solidFill>
                  <a:srgbClr val="000000"/>
                </a:solidFill>
                <a:latin typeface="Calibri"/>
              </a:rPr>
              <a:t>Оценка достигнутых результатов, контроль эффективности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Корректировка и планирование на следующий период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27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54000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28" name="Прямоугольник 4"/>
          <p:cNvSpPr/>
          <p:nvPr/>
        </p:nvSpPr>
        <p:spPr>
          <a:xfrm>
            <a:off x="239040" y="2349000"/>
            <a:ext cx="8840520" cy="27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Контактный телефон: 8 902 480 20 22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  <a:ea typeface="Tahoma"/>
              </a:rPr>
              <a:t>Эл. адрес: </a:t>
            </a:r>
            <a:r>
              <a:rPr b="1" lang="en-US" sz="32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kcmp@vladkdc.ru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СПАСИБО ЗА ВНИМАНИЕ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9" name="Picture 2" descr="E:\Обмен\ОБЩИЕ ДОКУМЕНТЫ\МАКЕТЫ, БУКЛЕТЫ ПО ТЕМАМ ИСПРАВЛЕННЫЕ\АКЦИИ, ФОРУМЫ, ВЫСТАВКИ, др\ФОНЫ\лого.png"/>
          <p:cNvPicPr/>
          <p:nvPr/>
        </p:nvPicPr>
        <p:blipFill>
          <a:blip r:embed="rId3"/>
          <a:stretch/>
        </p:blipFill>
        <p:spPr>
          <a:xfrm>
            <a:off x="239040" y="116640"/>
            <a:ext cx="3460320" cy="2376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74" name="Прямоугольник 2"/>
          <p:cNvSpPr/>
          <p:nvPr/>
        </p:nvSpPr>
        <p:spPr>
          <a:xfrm>
            <a:off x="251640" y="332640"/>
            <a:ext cx="86407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Федеральный проект «Укрепление общественного здоровья» 2019-2025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5" name="Объект 3"/>
          <p:cNvGrpSpPr/>
          <p:nvPr/>
        </p:nvGrpSpPr>
        <p:grpSpPr>
          <a:xfrm>
            <a:off x="463680" y="1845000"/>
            <a:ext cx="8366040" cy="4689000"/>
            <a:chOff x="463680" y="1845000"/>
            <a:chExt cx="8366040" cy="4689000"/>
          </a:xfrm>
        </p:grpSpPr>
        <p:sp>
          <p:nvSpPr>
            <p:cNvPr id="176" name=""/>
            <p:cNvSpPr/>
            <p:nvPr/>
          </p:nvSpPr>
          <p:spPr>
            <a:xfrm>
              <a:off x="463680" y="1845000"/>
              <a:ext cx="8365320" cy="4689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7" name=""/>
            <p:cNvSpPr/>
            <p:nvPr/>
          </p:nvSpPr>
          <p:spPr>
            <a:xfrm rot="5400000">
              <a:off x="281520" y="2030040"/>
              <a:ext cx="1214280" cy="849960"/>
            </a:xfrm>
            <a:prstGeom prst="chevron">
              <a:avLst>
                <a:gd name="adj" fmla="val 50000"/>
              </a:avLst>
            </a:prstGeom>
            <a:solidFill>
              <a:schemeClr val="accent3"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effectLst>
              <a:outerShdw blurRad="39960" dir="5400000" dist="2304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2"/>
            <a:fontRef idx="minor"/>
          </p:style>
          <p:txBody>
            <a:bodyPr numCol="1" spcCol="1440" lIns="15120" rIns="15120" tIns="15120" bIns="15120" anchor="ctr" rot="-5400000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1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8" name=""/>
            <p:cNvSpPr/>
            <p:nvPr/>
          </p:nvSpPr>
          <p:spPr>
            <a:xfrm rot="5400000">
              <a:off x="4651560" y="-1517760"/>
              <a:ext cx="789480" cy="75153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0"/>
            <a:fontRef idx="minor"/>
          </p:style>
          <p:txBody>
            <a:bodyPr numCol="1" spcCol="1440" lIns="-3259080" rIns="-3350160" tIns="3375360" bIns="3413880" anchor="ctr" rot="-5400000">
              <a:noAutofit/>
            </a:bodyPr>
            <a:p>
              <a:pPr lvl="1" marL="228600" indent="-22860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b="1" lang="ru-RU" sz="2000" spc="-1" strike="noStrike">
                  <a:solidFill>
                    <a:srgbClr val="000000"/>
                  </a:solidFill>
                  <a:latin typeface="Calibri"/>
                </a:rPr>
                <a:t>Разработка и внедрение новой модели функционирования Центров общественного здоровья (с 2019 г. – пилотные регионы)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9" name=""/>
            <p:cNvSpPr/>
            <p:nvPr/>
          </p:nvSpPr>
          <p:spPr>
            <a:xfrm rot="5400000">
              <a:off x="281520" y="3346920"/>
              <a:ext cx="1214280" cy="849960"/>
            </a:xfrm>
            <a:prstGeom prst="chevron">
              <a:avLst>
                <a:gd name="adj" fmla="val 50000"/>
              </a:avLst>
            </a:prstGeom>
            <a:solidFill>
              <a:schemeClr val="accent3">
                <a:hueOff val="3750088"/>
                <a:satOff val="-5627"/>
                <a:lumOff val="-915"/>
                <a:alphaOff val="0"/>
              </a:schemeClr>
            </a:solidFill>
            <a:ln w="0">
              <a:noFill/>
            </a:ln>
            <a:effectLst>
              <a:outerShdw blurRad="39960" dir="5400000" dist="2304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2"/>
            <a:fontRef idx="minor"/>
          </p:style>
          <p:txBody>
            <a:bodyPr numCol="1" spcCol="1440" lIns="15120" rIns="15120" tIns="15120" bIns="15120" anchor="ctr" rot="-5400000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2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0" name=""/>
            <p:cNvSpPr/>
            <p:nvPr/>
          </p:nvSpPr>
          <p:spPr>
            <a:xfrm rot="5400000">
              <a:off x="4436640" y="-300240"/>
              <a:ext cx="1270800" cy="75153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0"/>
            <a:fontRef idx="minor"/>
          </p:style>
          <p:txBody>
            <a:bodyPr numCol="1" spcCol="1440" lIns="-3042000" rIns="-3109680" tIns="3134880" bIns="3196800" anchor="ctr" rot="-5400000">
              <a:noAutofit/>
            </a:bodyPr>
            <a:p>
              <a:pPr lvl="1" marL="228600" indent="-22860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b="1" lang="ru-RU" sz="2000" spc="-1" strike="noStrike">
                  <a:solidFill>
                    <a:srgbClr val="000000"/>
                  </a:solidFill>
                  <a:latin typeface="Calibri"/>
                </a:rPr>
                <a:t>Разработка и утверждение нормативных правовых актов и методических документов, направленных на противодействие потреблению табака, снижение потребления  алкоголя  и продвижение здорового образа жизни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1" name=""/>
            <p:cNvSpPr/>
            <p:nvPr/>
          </p:nvSpPr>
          <p:spPr>
            <a:xfrm rot="5400000">
              <a:off x="281520" y="4422600"/>
              <a:ext cx="1214280" cy="849960"/>
            </a:xfrm>
            <a:prstGeom prst="chevron">
              <a:avLst>
                <a:gd name="adj" fmla="val 50000"/>
              </a:avLst>
            </a:prstGeom>
            <a:solidFill>
              <a:schemeClr val="accent3">
                <a:hueOff val="7500176"/>
                <a:satOff val="-11253"/>
                <a:lumOff val="-1830"/>
                <a:alphaOff val="0"/>
              </a:schemeClr>
            </a:solidFill>
            <a:ln w="0">
              <a:noFill/>
            </a:ln>
            <a:effectLst>
              <a:outerShdw blurRad="39960" dir="5400000" dist="2304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2"/>
            <a:fontRef idx="minor"/>
          </p:style>
          <p:txBody>
            <a:bodyPr numCol="1" spcCol="1440" lIns="15120" rIns="15120" tIns="15120" bIns="15120" anchor="ctr" rot="-5400000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3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2" name=""/>
            <p:cNvSpPr/>
            <p:nvPr/>
          </p:nvSpPr>
          <p:spPr>
            <a:xfrm rot="5400000">
              <a:off x="4632480" y="1035360"/>
              <a:ext cx="789120" cy="739044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0"/>
            <a:fontRef idx="minor"/>
          </p:style>
          <p:txBody>
            <a:bodyPr numCol="1" spcCol="1440" lIns="-3197160" rIns="-3288240" tIns="3313440" bIns="3351960" anchor="ctr" rot="-5400000">
              <a:noAutofit/>
            </a:bodyPr>
            <a:p>
              <a:pPr lvl="1" marL="228600" indent="-22860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b="1" lang="ru-RU" sz="2000" spc="-1" strike="noStrike">
                  <a:solidFill>
                    <a:srgbClr val="000000"/>
                  </a:solidFill>
                  <a:latin typeface="Calibri"/>
                </a:rPr>
                <a:t>Разработка модельных корпоративных и муниципальных программ укрепления общественного здоровья и их внедрение  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3" name=""/>
            <p:cNvSpPr/>
            <p:nvPr/>
          </p:nvSpPr>
          <p:spPr>
            <a:xfrm rot="5400000">
              <a:off x="281520" y="5498640"/>
              <a:ext cx="1214280" cy="849960"/>
            </a:xfrm>
            <a:prstGeom prst="chevron">
              <a:avLst>
                <a:gd name="adj" fmla="val 50000"/>
              </a:avLst>
            </a:prstGeom>
            <a:solidFill>
              <a:schemeClr val="accent3">
                <a:hueOff val="11250264"/>
                <a:satOff val="-16880"/>
                <a:lumOff val="-2745"/>
                <a:alphaOff val="0"/>
              </a:schemeClr>
            </a:solidFill>
            <a:ln w="0">
              <a:noFill/>
            </a:ln>
            <a:effectLst>
              <a:outerShdw blurRad="39960" dir="5400000" dist="2304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2"/>
            <a:fontRef idx="minor"/>
          </p:style>
          <p:txBody>
            <a:bodyPr numCol="1" spcCol="1440" lIns="15120" rIns="15120" tIns="15120" bIns="15120" anchor="ctr" rot="-5400000">
              <a:noAutofit/>
            </a:bodyPr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1" lang="ru-RU" sz="2400" spc="-1" strike="noStrike">
                  <a:solidFill>
                    <a:schemeClr val="lt1"/>
                  </a:solidFill>
                  <a:latin typeface="Calibri"/>
                </a:rPr>
                <a:t>4</a:t>
              </a:r>
              <a:endParaRPr b="0" lang="ru-RU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4" name=""/>
            <p:cNvSpPr/>
            <p:nvPr/>
          </p:nvSpPr>
          <p:spPr>
            <a:xfrm rot="5400000">
              <a:off x="4677480" y="1953000"/>
              <a:ext cx="789120" cy="75153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scene3d>
              <a:camera prst="orthographicFront">
                <a:rot lat="0" lon="0" rev="0"/>
              </a:camera>
              <a:lightRig dir="t" rig="contrasting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/>
            <a:fillRef idx="0"/>
            <a:effectRef idx="0"/>
            <a:fontRef idx="minor"/>
          </p:style>
          <p:txBody>
            <a:bodyPr numCol="1" spcCol="1440" lIns="-3259440" rIns="-3350520" tIns="3375720" bIns="3414240" anchor="ctr" rot="-5400000">
              <a:noAutofit/>
            </a:bodyPr>
            <a:p>
              <a:pPr lvl="1" marL="228600" indent="-22860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b="1" lang="ru-RU" sz="2000" spc="-1" strike="noStrike">
                  <a:solidFill>
                    <a:srgbClr val="000000"/>
                  </a:solidFill>
                  <a:latin typeface="Calibri"/>
                </a:rPr>
                <a:t>Реализация коммуникационной кампании по здоровому образу жизни</a:t>
              </a:r>
              <a:endParaRPr b="0" lang="ru-RU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7200" y="-4212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88" name="Заголовок 1"/>
          <p:cNvSpPr/>
          <p:nvPr/>
        </p:nvSpPr>
        <p:spPr>
          <a:xfrm>
            <a:off x="323640" y="274680"/>
            <a:ext cx="8496720" cy="92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69000"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Корпоративная программа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это: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Прямоугольник 9"/>
          <p:cNvSpPr/>
          <p:nvPr/>
        </p:nvSpPr>
        <p:spPr>
          <a:xfrm>
            <a:off x="539640" y="1582200"/>
            <a:ext cx="7848360" cy="472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инструмент оперативного, тактического и стратегического планирования </a:t>
            </a:r>
            <a:r>
              <a:rPr b="1" lang="ru-RU" sz="3200" spc="-1" strike="noStrike" u="sng">
                <a:solidFill>
                  <a:srgbClr val="000000"/>
                </a:solidFill>
                <a:uFillTx/>
                <a:latin typeface="Calibri"/>
              </a:rPr>
              <a:t>мероприятий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1" i="1" lang="ru-RU" sz="36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ресурсов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1" lang="ru-RU" sz="3200" spc="-1" strike="noStrike" u="sng">
                <a:solidFill>
                  <a:srgbClr val="000000"/>
                </a:solidFill>
                <a:uFillTx/>
                <a:latin typeface="Calibri"/>
              </a:rPr>
              <a:t>ожидаемых результатов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инструментов </a:t>
            </a:r>
            <a:r>
              <a:rPr b="1" i="1" lang="ru-RU" sz="36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мониторинга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1" lang="ru-RU" sz="3200" spc="-1" strike="noStrike" u="sng">
                <a:solidFill>
                  <a:srgbClr val="000000"/>
                </a:solidFill>
                <a:uFillTx/>
                <a:latin typeface="Calibri"/>
              </a:rPr>
              <a:t>контроля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1" i="1" lang="ru-RU" sz="36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стимулирования и поощрения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взаимоувязанных по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 u="sng">
                <a:solidFill>
                  <a:srgbClr val="000000"/>
                </a:solidFill>
                <a:uFillTx/>
                <a:latin typeface="Calibri"/>
              </a:rPr>
              <a:t>задачам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1" i="1" lang="ru-RU" sz="36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срокам</a:t>
            </a: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ru-RU" sz="36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реализации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 и </a:t>
            </a:r>
            <a:r>
              <a:rPr b="1" lang="ru-RU" sz="3200" spc="-1" strike="noStrike" u="sng">
                <a:solidFill>
                  <a:srgbClr val="000000"/>
                </a:solidFill>
                <a:uFillTx/>
                <a:latin typeface="Calibri"/>
              </a:rPr>
              <a:t>исполнителям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2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93" name="Прямоугольник 8"/>
          <p:cNvSpPr/>
          <p:nvPr/>
        </p:nvSpPr>
        <p:spPr>
          <a:xfrm>
            <a:off x="235800" y="1659240"/>
            <a:ext cx="8496720" cy="478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1" lang="ru-RU" sz="2800" spc="-1" strike="noStrike">
                <a:solidFill>
                  <a:srgbClr val="000000"/>
                </a:solidFill>
                <a:latin typeface="Calibri"/>
              </a:rPr>
              <a:t>на решение государственных задач и реализацию Указов Президента Российской Федерации;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2800" spc="-1" strike="noStrike">
                <a:solidFill>
                  <a:srgbClr val="1e1c11"/>
                </a:solidFill>
                <a:latin typeface="Calibri"/>
              </a:rPr>
              <a:t>на реализацию национальных проектов России;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1" lang="ru-RU" sz="2800" spc="-1" strike="noStrike">
                <a:solidFill>
                  <a:srgbClr val="000000"/>
                </a:solidFill>
                <a:latin typeface="Calibri"/>
              </a:rPr>
              <a:t>на увеличение ожидаемой продолжительности здоровой жизни;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ru-RU" sz="2800" spc="-1" strike="noStrike">
                <a:solidFill>
                  <a:srgbClr val="1e1c11"/>
                </a:solidFill>
                <a:latin typeface="Calibri"/>
              </a:rPr>
              <a:t>на снижение смертности трудоспособного населения.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Прямоугольник 9"/>
          <p:cNvSpPr/>
          <p:nvPr/>
        </p:nvSpPr>
        <p:spPr>
          <a:xfrm>
            <a:off x="179640" y="188640"/>
            <a:ext cx="87847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Внедрение корпоративных программ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направлено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7" name="Picture 2" descr=""/>
          <p:cNvPicPr/>
          <p:nvPr/>
        </p:nvPicPr>
        <p:blipFill>
          <a:blip r:embed="rId1"/>
          <a:stretch/>
        </p:blipFill>
        <p:spPr>
          <a:xfrm>
            <a:off x="0" y="144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98" name="Прямоугольник 3"/>
          <p:cNvSpPr/>
          <p:nvPr/>
        </p:nvSpPr>
        <p:spPr>
          <a:xfrm>
            <a:off x="467640" y="980640"/>
            <a:ext cx="8064360" cy="520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Элемент системы управления здоровьем сотрудников (не только профессионально связанные заболевания, но и социально значимые ХНИЗ)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Сфокусированы на условиях именно трудового процесса и производственной среде с позиции их влияния на поведенческие факторы риска заболеваний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Это инвестиционный проект, участники которого государство – работодатель – работник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Прямоугольник 4"/>
          <p:cNvSpPr/>
          <p:nvPr/>
        </p:nvSpPr>
        <p:spPr>
          <a:xfrm>
            <a:off x="323640" y="116640"/>
            <a:ext cx="84247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Корпоративная программа по сути: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02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03" name="Прямоугольник 3"/>
          <p:cNvSpPr/>
          <p:nvPr/>
        </p:nvSpPr>
        <p:spPr>
          <a:xfrm>
            <a:off x="179640" y="5760"/>
            <a:ext cx="87847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Разработка корпоративной программы: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Прямоугольник 4"/>
          <p:cNvSpPr/>
          <p:nvPr/>
        </p:nvSpPr>
        <p:spPr>
          <a:xfrm>
            <a:off x="323640" y="1329120"/>
            <a:ext cx="8640720" cy="545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1 шаг  - создание постоянно действующей рабочей группы (инициирует главный врач, назначает руководителя группы, который координирует всю работу и формирует состав)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i="1" lang="ru-RU" sz="3200" spc="-1" strike="noStrike">
                <a:solidFill>
                  <a:srgbClr val="000000"/>
                </a:solidFill>
                <a:latin typeface="Calibri"/>
              </a:rPr>
              <a:t>2 шаг – анализ ситуации (оценка существующих рисков для здоровья, средовых факторов, ресурсов, отношения коллектива)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i="1" lang="ru-RU" sz="3200" spc="-1" strike="noStrike">
                <a:solidFill>
                  <a:srgbClr val="000000"/>
                </a:solidFill>
                <a:latin typeface="Calibri"/>
              </a:rPr>
              <a:t>Инструмент: обследование по программе ЦЗ, опросники (для работодателей и сотрудников)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07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08" name="Прямоугольник 3"/>
          <p:cNvSpPr/>
          <p:nvPr/>
        </p:nvSpPr>
        <p:spPr>
          <a:xfrm>
            <a:off x="179640" y="5760"/>
            <a:ext cx="87847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Разработка корпоративной программы: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Прямоугольник 4"/>
          <p:cNvSpPr/>
          <p:nvPr/>
        </p:nvSpPr>
        <p:spPr>
          <a:xfrm>
            <a:off x="251640" y="1196640"/>
            <a:ext cx="8640720" cy="545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3 шаг  - на основе проведенного анализа определение целей и задач, которые будут решаться в процессе реализации программы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i="1" lang="ru-RU" sz="3200" spc="-1" strike="noStrike">
                <a:solidFill>
                  <a:srgbClr val="000000"/>
                </a:solidFill>
                <a:latin typeface="Calibri"/>
              </a:rPr>
              <a:t>4 шаг – разработка плана блоков мероприятий, индикаторов оценки их эффективности (они должны быть конкретные и измеряемые), мероприятий мотивации, стимулирования и поощрения, ресурсного обеспечения, целесообразно назначение куратора по каждому блоку мероприятий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12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13" name="Прямоугольник 3"/>
          <p:cNvSpPr/>
          <p:nvPr/>
        </p:nvSpPr>
        <p:spPr>
          <a:xfrm>
            <a:off x="179640" y="5760"/>
            <a:ext cx="878472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Разработка корпоративной программы: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Прямоугольник 4"/>
          <p:cNvSpPr/>
          <p:nvPr/>
        </p:nvSpPr>
        <p:spPr>
          <a:xfrm>
            <a:off x="379440" y="2648160"/>
            <a:ext cx="8640720" cy="252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5 шаг  - разработка календарного плана мероприятий корпоративной программы как минимум на текущий год с указанием сроков, ответственных, участников.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buNone/>
            </a:pP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8b8b8b"/>
              </a:solidFill>
              <a:latin typeface="Calibri"/>
            </a:endParaRPr>
          </a:p>
        </p:txBody>
      </p:sp>
      <p:pic>
        <p:nvPicPr>
          <p:cNvPr id="217" name="Picture 2" descr="C:\Users\Лидия\Desktop\Бароева Л А\ЦОЗ\13.jpg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18" name="Прямоугольник 3"/>
          <p:cNvSpPr/>
          <p:nvPr/>
        </p:nvSpPr>
        <p:spPr>
          <a:xfrm>
            <a:off x="179640" y="5760"/>
            <a:ext cx="8784720" cy="19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4f6228"/>
                </a:solidFill>
                <a:latin typeface="Calibri"/>
              </a:rPr>
              <a:t>Внедрение  и реализация корпоративной программы предполагает: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Прямоугольник 4"/>
          <p:cNvSpPr/>
          <p:nvPr/>
        </p:nvSpPr>
        <p:spPr>
          <a:xfrm>
            <a:off x="219240" y="1998720"/>
            <a:ext cx="8840520" cy="447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Вовлеченность руководителя учреждения (совместную деятельность руководства, профсоюза, коллектива)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i="1" lang="ru-RU" sz="3200" spc="-1" strike="noStrike">
                <a:solidFill>
                  <a:srgbClr val="000000"/>
                </a:solidFill>
                <a:latin typeface="Calibri"/>
              </a:rPr>
              <a:t>Разработку необходимых нормативных правовых и текущих документов (положения, приказы, планы, сметы, договоры и др.)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Использование стимулирования за эффективное участие в программе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Application>LibreOffice/7.5.2.1$Linux_X86_64 LibreOffice_project/50$Build-1</Application>
  <AppVersion>15.0000</AppVersion>
  <Words>504</Words>
  <Paragraphs>67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2021-02-26T05:26:18Z</dcterms:created>
  <dc:creator>Лидия</dc:creator>
  <dc:description/>
  <dc:language>ru-RU</dc:language>
  <cp:lastModifiedBy/>
  <dcterms:modified xsi:type="dcterms:W3CDTF">2024-09-18T11:29:07Z</dcterms:modified>
  <cp:revision>29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Экран (4:3)</vt:lpwstr>
  </property>
  <property fmtid="{D5CDD505-2E9C-101B-9397-08002B2CF9AE}" pid="4" name="Slides">
    <vt:i4>11</vt:i4>
  </property>
</Properties>
</file>