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22.xml" ContentType="application/vnd.openxmlformats-officedocument.presentationml.slide+xml"/>
  <Override PartName="/ppt/slides/slide37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_rels/slide36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9.xml.rels" ContentType="application/vnd.openxmlformats-package.relationships+xml"/>
  <Override PartName="/ppt/slides/_rels/slide3.xml.rels" ContentType="application/vnd.openxmlformats-package.relationships+xml"/>
  <Override PartName="/ppt/slides/_rels/slide23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24.xml.rels" ContentType="application/vnd.openxmlformats-package.relationships+xml"/>
  <Override PartName="/ppt/slides/_rels/slide5.xml.rels" ContentType="application/vnd.openxmlformats-package.relationships+xml"/>
  <Override PartName="/ppt/slides/_rels/slide25.xml.rels" ContentType="application/vnd.openxmlformats-package.relationships+xml"/>
  <Override PartName="/ppt/slides/_rels/slide17.xml.rels" ContentType="application/vnd.openxmlformats-package.relationships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notesSlides/_rels/notesSlide1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5.xml.rels" ContentType="application/vnd.openxmlformats-package.relationships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media/image16.jpeg" ContentType="image/jpeg"/>
  <Override PartName="/ppt/media/image3.png" ContentType="image/png"/>
  <Override PartName="/ppt/media/image12.png" ContentType="image/png"/>
  <Override PartName="/ppt/media/image28.png" ContentType="image/png"/>
  <Override PartName="/ppt/media/image9.png" ContentType="image/png"/>
  <Override PartName="/ppt/media/image8.jpeg" ContentType="image/jpeg"/>
  <Override PartName="/ppt/media/image10.png" ContentType="image/png"/>
  <Override PartName="/ppt/media/image26.png" ContentType="image/png"/>
  <Override PartName="/ppt/media/image7.jpeg" ContentType="image/jpeg"/>
  <Override PartName="/ppt/media/image14.png" ContentType="image/png"/>
  <Override PartName="/ppt/media/image18.jpeg" ContentType="image/jpeg"/>
  <Override PartName="/ppt/media/image2.png" ContentType="image/png"/>
  <Override PartName="/ppt/media/image13.png" ContentType="image/png"/>
  <Override PartName="/ppt/media/image6.jpeg" ContentType="image/jpeg"/>
  <Override PartName="/ppt/media/image1.png" ContentType="image/png"/>
  <Override PartName="/ppt/media/image15.png" ContentType="image/png"/>
  <Override PartName="/ppt/media/image4.png" ContentType="image/png"/>
  <Override PartName="/ppt/media/image25.png" ContentType="image/png"/>
  <Override PartName="/ppt/media/image29.jpeg" ContentType="image/jpeg"/>
  <Override PartName="/ppt/media/image30.jpeg" ContentType="image/jpeg"/>
  <Override PartName="/ppt/media/image33.png" ContentType="image/png"/>
  <Override PartName="/ppt/media/image20.png" ContentType="image/png"/>
  <Override PartName="/ppt/media/image31.png" ContentType="image/png"/>
  <Override PartName="/ppt/media/image32.png" ContentType="image/png"/>
  <Override PartName="/ppt/media/image24.jpeg" ContentType="image/jpeg"/>
  <Override PartName="/ppt/media/image5.png" ContentType="image/png"/>
  <Override PartName="/ppt/media/image23.jpeg" ContentType="image/jpeg"/>
  <Override PartName="/ppt/media/image22.png" ContentType="image/png"/>
  <Override PartName="/ppt/media/image21.jpeg" ContentType="image/jpeg"/>
  <Override PartName="/ppt/media/image17.jpeg" ContentType="image/jpeg"/>
  <Override PartName="/ppt/media/image19.png" ContentType="image/png"/>
  <Override PartName="/ppt/media/image11.jpeg" ContentType="image/jpeg"/>
  <Override PartName="/ppt/media/image27.jpeg" ContentType="image/jpeg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charts/_rels/chart3.xml.rels" ContentType="application/vnd.openxmlformats-package.relationships+xml"/>
  <Override PartName="/ppt/charts/_rels/chart2.xml.rels" ContentType="application/vnd.openxmlformats-package.relationship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</p:sldIdLst>
  <p:sldSz cx="9144000" cy="6858000"/>
  <p:notesSz cx="6772275" cy="9904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presProps" Target="presProps.xml"/>
</Relationships>
</file>

<file path=ppt/charts/_rels/chart2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_rels/chart3.xml.rels><?xml version="1.0" encoding="UTF-8"?>
<Relationships xmlns="http://schemas.openxmlformats.org/package/2006/relationships"><Relationship Id="rId1" Type="http://schemas.openxmlformats.org/officeDocument/2006/relationships/chartUserShapes" Target="../drawings/drawing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186002522068096"/>
          <c:y val="0.039622641509434"/>
          <c:w val="0.962709421725815"/>
          <c:h val="0.694716981132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несчастные случаи </c:v>
                </c:pt>
              </c:strCache>
            </c:strRef>
          </c:tx>
          <c:spPr>
            <a:solidFill>
              <a:srgbClr val="ed7d31"/>
            </a:solidFill>
            <a:ln w="0">
              <a:solidFill>
                <a:srgbClr val="c55a11"/>
              </a:solidFill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04040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692</c:v>
                </c:pt>
                <c:pt idx="1">
                  <c:v>682</c:v>
                </c:pt>
                <c:pt idx="2">
                  <c:v>640</c:v>
                </c:pt>
                <c:pt idx="3">
                  <c:v>658</c:v>
                </c:pt>
                <c:pt idx="4">
                  <c:v>612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тяжелые</c:v>
                </c:pt>
              </c:strCache>
            </c:strRef>
          </c:tx>
          <c:spPr>
            <a:solidFill>
              <a:srgbClr val="ffc000"/>
            </a:solidFill>
            <a:ln w="0">
              <a:solidFill>
                <a:srgbClr val="c55a11"/>
              </a:solidFill>
            </a:ln>
          </c:spPr>
          <c:invertIfNegative val="0"/>
          <c:dPt>
            <c:idx val="4"/>
            <c:invertIfNegative val="0"/>
            <c:spPr>
              <a:solidFill>
                <a:srgbClr val="ffc000"/>
              </a:solidFill>
              <a:ln w="0">
                <a:solidFill>
                  <a:srgbClr val="c55a11"/>
                </a:solidFill>
              </a:ln>
            </c:spPr>
          </c:dPt>
          <c:dLbls>
            <c:numFmt formatCode="General" sourceLinked="0"/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400" spc="-1" strike="noStrike">
                        <a:solidFill>
                          <a:srgbClr val="404040"/>
                        </a:solidFill>
                        <a:latin typeface="Times New Roman"/>
                        <a:ea typeface="DejaVu Sans"/>
                      </a:rPr>
                      <a:t>105</a:t>
                    </a:r>
                  </a:p>
                  <a:p/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0404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123</c:v>
                </c:pt>
                <c:pt idx="1">
                  <c:v>97</c:v>
                </c:pt>
                <c:pt idx="2">
                  <c:v>98</c:v>
                </c:pt>
                <c:pt idx="3">
                  <c:v>118</c:v>
                </c:pt>
                <c:pt idx="4">
                  <c:v>105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смертельные</c:v>
                </c:pt>
              </c:strCache>
            </c:strRef>
          </c:tx>
          <c:spPr>
            <a:solidFill>
              <a:srgbClr val="ff0000"/>
            </a:solidFill>
            <a:ln w="0">
              <a:solidFill>
                <a:srgbClr val="222a35"/>
              </a:solidFill>
            </a:ln>
          </c:spPr>
          <c:invertIfNegative val="0"/>
          <c:dPt>
            <c:idx val="4"/>
            <c:invertIfNegative val="0"/>
            <c:spPr>
              <a:solidFill>
                <a:srgbClr val="ff0000"/>
              </a:solidFill>
              <a:ln w="0">
                <a:solidFill>
                  <a:srgbClr val="222a35"/>
                </a:solidFill>
              </a:ln>
            </c:spPr>
          </c:dPt>
          <c:dLbls>
            <c:numFmt formatCode="General" sourceLinked="0"/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400" spc="-1" strike="noStrike">
                        <a:solidFill>
                          <a:srgbClr val="404040"/>
                        </a:solidFill>
                        <a:latin typeface="Times New Roman"/>
                        <a:ea typeface="DejaVu Sans"/>
                      </a:rPr>
                      <a:t>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0404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37</c:v>
                </c:pt>
                <c:pt idx="1">
                  <c:v>33</c:v>
                </c:pt>
                <c:pt idx="2">
                  <c:v>31</c:v>
                </c:pt>
                <c:pt idx="3">
                  <c:v>28</c:v>
                </c:pt>
                <c:pt idx="4">
                  <c:v>25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профзаболевания</c:v>
                </c:pt>
              </c:strCache>
            </c:strRef>
          </c:tx>
          <c:spPr>
            <a:solidFill>
              <a:srgbClr val="4472c4"/>
            </a:solidFill>
            <a:ln w="0">
              <a:solidFill>
                <a:srgbClr val="222a35"/>
              </a:solidFill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0404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117</c:v>
                </c:pt>
                <c:pt idx="1">
                  <c:v>83</c:v>
                </c:pt>
                <c:pt idx="2">
                  <c:v>70</c:v>
                </c:pt>
                <c:pt idx="3">
                  <c:v>55</c:v>
                </c:pt>
                <c:pt idx="4">
                  <c:v>52</c:v>
                </c:pt>
              </c:numCache>
            </c:numRef>
          </c:val>
        </c:ser>
        <c:gapWidth val="55"/>
        <c:overlap val="-2"/>
        <c:axId val="19976574"/>
        <c:axId val="97538522"/>
      </c:barChart>
      <c:lineChart>
        <c:grouping val="standard"/>
        <c:varyColors val="0"/>
        <c:ser>
          <c:idx val="4"/>
          <c:order val="4"/>
          <c:tx>
            <c:strRef>
              <c:f>label 4</c:f>
              <c:strCache>
                <c:ptCount val="1"/>
                <c:pt idx="0">
                  <c:v>всего страховых случаев</c:v>
                </c:pt>
              </c:strCache>
            </c:strRef>
          </c:tx>
          <c:spPr>
            <a:solidFill>
              <a:srgbClr val="9954cc"/>
            </a:solidFill>
            <a:ln cap="rnd" w="28440">
              <a:solidFill>
                <a:srgbClr val="9954cc"/>
              </a:solidFill>
              <a:round/>
            </a:ln>
          </c:spPr>
          <c:marker>
            <c:symbol val="diamond"/>
            <c:size val="5"/>
            <c:spPr>
              <a:solidFill>
                <a:srgbClr val="9954cc"/>
              </a:solidFill>
            </c:spPr>
          </c:marker>
          <c:dLbls>
            <c:numFmt formatCode="General" sourceLinked="0"/>
            <c:txPr>
              <a:bodyPr wrap="square"/>
              <a:lstStyle/>
              <a:p>
                <a:pPr>
                  <a:defRPr b="1" sz="1600" spc="-1" strike="noStrike">
                    <a:solidFill>
                      <a:srgbClr val="0d0d0d"/>
                    </a:solidFill>
                    <a:latin typeface="Times New Roman"/>
                    <a:ea typeface="DejaVu San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5"/>
                <c:pt idx="0">
                  <c:v>809</c:v>
                </c:pt>
                <c:pt idx="1">
                  <c:v>765</c:v>
                </c:pt>
                <c:pt idx="2">
                  <c:v>710</c:v>
                </c:pt>
                <c:pt idx="3">
                  <c:v>713</c:v>
                </c:pt>
                <c:pt idx="4">
                  <c:v>664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19976574"/>
        <c:axId val="97538522"/>
      </c:lineChart>
      <c:catAx>
        <c:axId val="1997657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3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97538522"/>
        <c:crosses val="autoZero"/>
        <c:auto val="1"/>
        <c:lblAlgn val="ctr"/>
        <c:lblOffset val="100"/>
        <c:noMultiLvlLbl val="0"/>
      </c:catAx>
      <c:valAx>
        <c:axId val="97538522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one"/>
        <c:spPr>
          <a:ln w="1260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19976574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0745176083758761"/>
          <c:y val="0.837321880846379"/>
          <c:w val="0.925482391624124"/>
          <c:h val="0.16267811915362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1" sz="1400" spc="-1" strike="noStrike">
              <a:solidFill>
                <a:srgbClr val="595959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gradFill>
      <a:gsLst>
        <a:gs pos="0">
          <a:srgbClr val="5b9bd5"/>
        </a:gs>
        <a:gs pos="100000">
          <a:srgbClr val="c5e0b4"/>
        </a:gs>
      </a:gsLst>
      <a:lin ang="18900000"/>
    </a:gradFill>
    <a:ln w="9360">
      <a:solidFill>
        <a:srgbClr val="ffffff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192824907690204"/>
          <c:y val="0.0184568547236229"/>
          <c:w val="0.94365683548343"/>
          <c:h val="0.931595471410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2400" spc="-1" strike="noStrike">
                    <a:solidFill>
                      <a:srgbClr val="c00000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40.54</c:v>
                </c:pt>
                <c:pt idx="1">
                  <c:v>52.55</c:v>
                </c:pt>
                <c:pt idx="2">
                  <c:v>41.36</c:v>
                </c:pt>
              </c:numCache>
            </c:numRef>
          </c:val>
        </c:ser>
        <c:gapWidth val="81"/>
        <c:overlap val="0"/>
        <c:axId val="38453205"/>
        <c:axId val="37981453"/>
      </c:barChart>
      <c:catAx>
        <c:axId val="38453205"/>
        <c:scaling>
          <c:orientation val="minMax"/>
        </c:scaling>
        <c:delete val="1"/>
        <c:axPos val="b"/>
        <c:numFmt formatCode="[$-419]dd/mm/yyyy" sourceLinked="1"/>
        <c:majorTickMark val="out"/>
        <c:minorTickMark val="none"/>
        <c:tickLblPos val="none"/>
        <c:spPr>
          <a:ln w="1260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37981453"/>
        <c:auto val="1"/>
        <c:lblAlgn val="ctr"/>
        <c:lblOffset val="100"/>
        <c:noMultiLvlLbl val="0"/>
      </c:catAx>
      <c:valAx>
        <c:axId val="37981453"/>
        <c:scaling>
          <c:orientation val="minMax"/>
          <c:max val="8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38453205"/>
        <c:crosses val="max"/>
        <c:crossBetween val="between"/>
      </c:valAx>
      <c:spPr>
        <a:noFill/>
        <a:ln w="0">
          <a:solidFill>
            <a:srgbClr val="bdd7ee"/>
          </a:solidFill>
        </a:ln>
      </c:spPr>
    </c:plotArea>
    <c:plotVisOnly val="1"/>
    <c:dispBlanksAs val="gap"/>
  </c:chart>
  <c:spPr>
    <a:solidFill>
      <a:srgbClr val="deebf7"/>
    </a:solidFill>
    <a:ln w="9360">
      <a:solidFill>
        <a:srgbClr val="bdd7ee"/>
      </a:solidFill>
      <a:round/>
    </a:ln>
  </c:spPr>
  <c:userShapes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220850360838188"/>
          <c:y val="0.112644535621037"/>
          <c:w val="0.774454395269977"/>
          <c:h val="0.796158149944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законченных случаев лечения</c:v>
                </c:pt>
              </c:strCache>
            </c:strRef>
          </c:tx>
          <c:spPr>
            <a:solidFill>
              <a:srgbClr val="c00000"/>
            </a:solidFill>
            <a:ln w="0">
              <a:solidFill>
                <a:srgbClr val="802017"/>
              </a:solidFill>
            </a:ln>
          </c:spPr>
          <c:invertIfNegative val="0"/>
          <c:dPt>
            <c:idx val="0"/>
            <c:invertIfNegative val="0"/>
            <c:spPr>
              <a:solidFill>
                <a:srgbClr val="c00000"/>
              </a:solidFill>
              <a:ln w="0">
                <a:solidFill>
                  <a:srgbClr val="802017"/>
                </a:solidFill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solidFill>
                  <a:srgbClr val="802017"/>
                </a:solidFill>
              </a:ln>
            </c:spPr>
          </c:dPt>
          <c:dPt>
            <c:idx val="2"/>
            <c:invertIfNegative val="0"/>
            <c:spPr>
              <a:solidFill>
                <a:srgbClr val="c00000"/>
              </a:solidFill>
              <a:ln w="0">
                <a:solidFill>
                  <a:srgbClr val="802017"/>
                </a:solidFill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817673886192719"/>
                  <c:y val="-0.039119814023782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002060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701817445120477"/>
                  <c:y val="0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600" spc="-1" strike="noStrike">
                        <a:solidFill>
                          <a:srgbClr val="002060"/>
                        </a:solidFill>
                        <a:latin typeface="Times New Roman"/>
                        <a:ea typeface="Arial"/>
                      </a:rPr>
                      <a:t>102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110760640122112"/>
                  <c:y val="-0.035214057848447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600" spc="-1" strike="noStrike">
                        <a:solidFill>
                          <a:srgbClr val="002060"/>
                        </a:solidFill>
                        <a:latin typeface="Times New Roman"/>
                        <a:ea typeface="Arial"/>
                      </a:rPr>
                      <a:t>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600" spc="-1" strike="noStrike">
                    <a:solidFill>
                      <a:srgbClr val="002060"/>
                    </a:solidFill>
                    <a:latin typeface="Times New Roman"/>
                    <a:ea typeface="Arial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 (9мес.)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118</c:v>
                </c:pt>
                <c:pt idx="1">
                  <c:v>104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из них окончившиеся выздоровлением</c:v>
                </c:pt>
              </c:strCache>
            </c:strRef>
          </c:tx>
          <c:spPr>
            <a:solidFill>
              <a:srgbClr val="00b0f0"/>
            </a:solidFill>
            <a:ln w="0">
              <a:solidFill>
                <a:srgbClr val="802017"/>
              </a:solidFill>
            </a:ln>
          </c:spPr>
          <c:invertIfNegative val="0"/>
          <c:dPt>
            <c:idx val="0"/>
            <c:invertIfNegative val="0"/>
            <c:spPr>
              <a:solidFill>
                <a:srgbClr val="00b0f0"/>
              </a:solidFill>
              <a:ln w="0">
                <a:solidFill>
                  <a:srgbClr val="802017"/>
                </a:solidFill>
              </a:ln>
            </c:spPr>
          </c:dPt>
          <c:dPt>
            <c:idx val="1"/>
            <c:invertIfNegative val="0"/>
            <c:spPr>
              <a:solidFill>
                <a:srgbClr val="00b0f0"/>
              </a:solidFill>
              <a:ln w="0">
                <a:solidFill>
                  <a:srgbClr val="802017"/>
                </a:solidFill>
              </a:ln>
            </c:spPr>
          </c:dPt>
          <c:dPt>
            <c:idx val="2"/>
            <c:invertIfNegative val="0"/>
            <c:spPr>
              <a:solidFill>
                <a:srgbClr val="00b0f0"/>
              </a:solidFill>
              <a:ln w="0">
                <a:solidFill>
                  <a:srgbClr val="802017"/>
                </a:solidFill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246663294368196"/>
                  <c:y val="-0.0318304416412926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600" spc="-1" strike="noStrike">
                        <a:solidFill>
                          <a:srgbClr val="002060"/>
                        </a:solidFill>
                        <a:latin typeface="Times New Roman"/>
                        <a:ea typeface="Arial"/>
                      </a:rPr>
                      <a:t>74 (63%)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274320406407892"/>
                  <c:y val="-0.03001205048764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600" spc="-1" strike="noStrike">
                        <a:solidFill>
                          <a:srgbClr val="002060"/>
                        </a:solidFill>
                        <a:latin typeface="Times New Roman"/>
                        <a:ea typeface="Arial"/>
                      </a:rPr>
                      <a:t>70 </a:t>
                    </a:r>
                    <a:r>
                      <a:rPr b="1" lang="en-US" sz="1600" spc="-1" strike="noStrike">
                        <a:solidFill>
                          <a:srgbClr val="002060"/>
                        </a:solidFill>
                        <a:latin typeface="Times New Roman"/>
                        <a:ea typeface="Arial"/>
                      </a:rPr>
                      <a:t>(67%)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268256173963363"/>
                  <c:y val="-0.028750400362866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600" spc="-1" strike="noStrike">
                        <a:solidFill>
                          <a:srgbClr val="002060"/>
                        </a:solidFill>
                        <a:latin typeface="Times New Roman"/>
                        <a:ea typeface="Arial"/>
                      </a:rPr>
                      <a:t>22 (88%)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600" spc="-1" strike="noStrike">
                    <a:solidFill>
                      <a:srgbClr val="002060"/>
                    </a:solidFill>
                    <a:latin typeface="Times New Roman"/>
                    <a:ea typeface="Arial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 (9мес.)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74</c:v>
                </c:pt>
                <c:pt idx="1">
                  <c:v>70</c:v>
                </c:pt>
                <c:pt idx="2">
                  <c:v>22</c:v>
                </c:pt>
              </c:numCache>
            </c:numRef>
          </c:val>
        </c:ser>
        <c:gapWidth val="85"/>
        <c:overlap val="0"/>
        <c:axId val="62384610"/>
        <c:axId val="99018259"/>
      </c:barChart>
      <c:catAx>
        <c:axId val="6238461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600" spc="-1" strike="noStrike">
                <a:solidFill>
                  <a:srgbClr val="002060"/>
                </a:solidFill>
                <a:latin typeface="Times New Roman"/>
                <a:ea typeface="Arial"/>
              </a:defRPr>
            </a:pPr>
          </a:p>
        </c:txPr>
        <c:crossAx val="99018259"/>
        <c:crosses val="autoZero"/>
        <c:auto val="1"/>
        <c:lblAlgn val="ctr"/>
        <c:lblOffset val="100"/>
        <c:noMultiLvlLbl val="0"/>
      </c:catAx>
      <c:valAx>
        <c:axId val="9901825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1260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799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62384610"/>
        <c:crossBetween val="between"/>
      </c:valAx>
      <c:spPr>
        <a:noFill/>
        <a:ln w="0">
          <a:noFill/>
        </a:ln>
      </c:spPr>
    </c:plotArea>
    <c:legend>
      <c:legendPos val="l"/>
      <c:layout>
        <c:manualLayout>
          <c:xMode val="edge"/>
          <c:yMode val="edge"/>
          <c:x val="0.0153364602000744"/>
          <c:y val="0.213299284828919"/>
          <c:w val="0.22650116170667"/>
          <c:h val="0.721301542626951"/>
        </c:manualLayout>
      </c:layout>
      <c:overlay val="1"/>
      <c:spPr>
        <a:noFill/>
        <a:ln w="0">
          <a:noFill/>
        </a:ln>
      </c:spPr>
      <c:txPr>
        <a:bodyPr/>
        <a:lstStyle/>
        <a:p>
          <a:pPr>
            <a:defRPr b="1" sz="1600" spc="-1" strike="noStrike">
              <a:solidFill>
                <a:srgbClr val="000000"/>
              </a:solidFill>
              <a:latin typeface="Calibri"/>
              <a:ea typeface="Times New Roman"/>
            </a:defRPr>
          </a:pPr>
        </a:p>
      </c:txPr>
    </c:legend>
    <c:plotVisOnly val="1"/>
    <c:dispBlanksAs val="gap"/>
  </c:chart>
  <c:spPr>
    <a:solidFill>
      <a:srgbClr val="fbe0dd"/>
    </a:solidFill>
    <a:ln w="31680">
      <a:solidFill>
        <a:srgbClr val="990099"/>
      </a:solidFill>
      <a:round/>
    </a:ln>
  </c:spPr>
  <c:userShapes r:id="rId1"/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0.0639102885535853</cdr:x>
      <cdr:y>0.223194748358862</cdr:y>
    </cdr:from>
    <cdr:to>
      <cdr:x>0.289966722888271</cdr:x>
      <cdr:y>0.480734468651889</cdr:y>
    </cdr:to>
    <cdr:sp>
      <cdr:nvSpPr>
        <cdr:cNvPr id="485" name="TextBox 1"/>
        <cdr:cNvSpPr/>
      </cdr:nvSpPr>
      <cdr:spPr>
        <a:xfrm>
          <a:off x="504720" y="844560"/>
          <a:ext cx="1785240" cy="9745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 algn="ctr">
            <a:lnSpc>
              <a:spcPct val="100000"/>
            </a:lnSpc>
          </a:pPr>
          <a:r>
            <a:rPr b="0" lang="ru-RU" sz="2200" spc="-1" strike="noStrike">
              <a:solidFill>
                <a:srgbClr val="660066"/>
              </a:solidFill>
              <a:latin typeface="Times New Roman"/>
              <a:ea typeface="DejaVu Sans"/>
            </a:rPr>
            <a:t>43 737 дней</a:t>
          </a:r>
          <a:endParaRPr b="0" sz="2200" spc="-1" strike="noStrike">
            <a:solidFill>
              <a:srgbClr val="000000"/>
            </a:solidFill>
            <a:latin typeface="Times New Roman"/>
          </a:endParaRPr>
        </a:p>
      </cdr:txBody>
    </cdr:sp>
  </cdr:relSizeAnchor>
  <cdr:relSizeAnchor>
    <cdr:from>
      <cdr:x>0.364635091398095</cdr:x>
      <cdr:y>0.0951384264104272</cdr:y>
    </cdr:from>
    <cdr:to>
      <cdr:x>0.583352327118567</cdr:x>
      <cdr:y>0.342308058224717</cdr:y>
    </cdr:to>
    <cdr:sp>
      <cdr:nvSpPr>
        <cdr:cNvPr id="486" name="TextBox 2"/>
        <cdr:cNvSpPr/>
      </cdr:nvSpPr>
      <cdr:spPr>
        <a:xfrm>
          <a:off x="2879640" y="360000"/>
          <a:ext cx="1727280" cy="9352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pc="-1" strike="noStrike">
            <a:solidFill>
              <a:srgbClr val="000000"/>
            </a:solidFill>
            <a:latin typeface="Times New Roman"/>
            <a:ea typeface="DejaVu Sans"/>
          </a:endParaRP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0.820841665942092</cdr:x>
      <cdr:y>0.17941066766132</cdr:y>
    </cdr:from>
    <cdr:to>
      <cdr:x>0.952438918354926</cdr:x>
      <cdr:y>0.249067512122342</cdr:y>
    </cdr:to>
    <cdr:sp>
      <cdr:nvSpPr>
        <cdr:cNvPr id="551" name="TextBox 1"/>
        <cdr:cNvSpPr/>
      </cdr:nvSpPr>
      <cdr:spPr>
        <a:xfrm>
          <a:off x="6797160" y="692640"/>
          <a:ext cx="1089720" cy="2689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pc="-1" strike="noStrike">
            <a:solidFill>
              <a:srgbClr val="000000"/>
            </a:solidFill>
            <a:latin typeface="Times New Roman"/>
            <a:ea typeface="DejaVu Sans"/>
          </a:endParaRPr>
        </a:p>
      </cdr:txBody>
    </cdr:sp>
  </cdr:relSizeAnchor>
  <cdr:relSizeAnchor>
    <cdr:from>
      <cdr:x>0.831188592296322</cdr:x>
      <cdr:y>0.17941066766132</cdr:y>
    </cdr:from>
    <cdr:to>
      <cdr:x>0.962785844709156</cdr:x>
      <cdr:y>0.249067512122342</cdr:y>
    </cdr:to>
    <cdr:sp>
      <cdr:nvSpPr>
        <cdr:cNvPr id="552" name="TextBox 2"/>
        <cdr:cNvSpPr/>
      </cdr:nvSpPr>
      <cdr:spPr>
        <a:xfrm>
          <a:off x="6882840" y="692640"/>
          <a:ext cx="1089720" cy="2689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pc="-1" strike="noStrike">
            <a:solidFill>
              <a:srgbClr val="000000"/>
            </a:solidFill>
            <a:latin typeface="Times New Roman"/>
            <a:ea typeface="DejaVu Sans"/>
          </a:endParaRPr>
        </a:p>
      </cdr:txBody>
    </cdr:sp>
  </cdr:relSizeAnchor>
  <cdr:relSizeAnchor>
    <cdr:from>
      <cdr:x>0.834710025215199</cdr:x>
      <cdr:y>0</cdr:y>
    </cdr:from>
    <cdr:to>
      <cdr:x>0.99982610207808</cdr:x>
      <cdr:y>0.224263334576651</cdr:y>
    </cdr:to>
    <cdr:sp>
      <cdr:nvSpPr>
        <cdr:cNvPr id="553" name="TextBox 3"/>
        <cdr:cNvSpPr/>
      </cdr:nvSpPr>
      <cdr:spPr>
        <a:xfrm>
          <a:off x="6912000" y="0"/>
          <a:ext cx="1367280" cy="8658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200" spc="-1" strike="noStrike">
            <a:solidFill>
              <a:srgbClr val="000000"/>
            </a:solidFill>
            <a:latin typeface="Times New Roman"/>
            <a:ea typeface="DejaVu Sans"/>
          </a:endParaRPr>
        </a:p>
      </cdr:txBody>
    </cdr:sp>
  </cdr:relSizeAnchor>
  <cdr:relSizeAnchor>
    <cdr:from>
      <cdr:x>0.0212155464742196</cdr:x>
      <cdr:y>0.0192092502797464</cdr:y>
    </cdr:from>
    <cdr:to>
      <cdr:x>0.154725676028171</cdr:x>
      <cdr:y>0.192092502797464</cdr:y>
    </cdr:to>
    <cdr:sp>
      <cdr:nvSpPr>
        <cdr:cNvPr id="554" name="TextBox 4"/>
        <cdr:cNvSpPr/>
      </cdr:nvSpPr>
      <cdr:spPr>
        <a:xfrm>
          <a:off x="175680" y="74160"/>
          <a:ext cx="1105560" cy="66744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pc="-1" strike="noStrike">
            <a:solidFill>
              <a:srgbClr val="000000"/>
            </a:solidFill>
            <a:latin typeface="Times New Roman"/>
            <a:ea typeface="DejaVu Sans"/>
          </a:endParaRPr>
        </a:p>
      </cdr:txBody>
    </cdr:sp>
  </cdr:relSizeAnchor>
  <cdr:relSizeAnchor>
    <cdr:from>
      <cdr:x>0.026084688287975</cdr:x>
      <cdr:y>0.0384185005594927</cdr:y>
    </cdr:from>
    <cdr:to>
      <cdr:x>0.136422919746109</cdr:x>
      <cdr:y>0.192092502797464</cdr:y>
    </cdr:to>
    <cdr:sp>
      <cdr:nvSpPr>
        <cdr:cNvPr id="555" name="TextBox 5"/>
        <cdr:cNvSpPr/>
      </cdr:nvSpPr>
      <cdr:spPr>
        <a:xfrm>
          <a:off x="216000" y="148320"/>
          <a:ext cx="913680" cy="5932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pc="-1" strike="noStrike">
            <a:solidFill>
              <a:srgbClr val="000000"/>
            </a:solidFill>
            <a:latin typeface="Times New Roman"/>
            <a:ea typeface="DejaVu Sans"/>
          </a:endParaRPr>
        </a:p>
      </cdr:txBody>
    </cdr:sp>
  </cdr:relSizeAnchor>
  <cdr:relSizeAnchor>
    <cdr:from>
      <cdr:x>0.0434744804799583</cdr:x>
      <cdr:y>0.0192092502797464</cdr:y>
    </cdr:from>
    <cdr:to>
      <cdr:x>0.304234414398748</cdr:x>
      <cdr:y>0.172883252517717</cdr:y>
    </cdr:to>
    <cdr:sp>
      <cdr:nvSpPr>
        <cdr:cNvPr id="556" name="TextBox 6"/>
        <cdr:cNvSpPr/>
      </cdr:nvSpPr>
      <cdr:spPr>
        <a:xfrm>
          <a:off x="360000" y="74160"/>
          <a:ext cx="2159280" cy="5932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1" lang="ru-RU" sz="2400" spc="-1" strike="noStrike">
              <a:solidFill>
                <a:srgbClr val="7030a0"/>
              </a:solidFill>
              <a:latin typeface="Times New Roman"/>
              <a:ea typeface="DejaVu Sans"/>
            </a:rPr>
            <a:t>ИСХОД ЛЕЧЕНИЯ</a:t>
          </a:r>
          <a:endParaRPr b="0" sz="2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dt" idx="1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ftr" idx="1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 type="sldNum" idx="2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317F118-1C59-4303-BE35-5BCB988B90F5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sldNum" idx="26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E25C782-9713-4790-92D7-BFAF35BD5FB7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3320" cy="3722040"/>
          </a:xfrm>
          <a:prstGeom prst="rect">
            <a:avLst/>
          </a:prstGeom>
          <a:ln w="0">
            <a:noFill/>
          </a:ln>
        </p:spPr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3636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ldNum" idx="27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F7AEC7D-DBA6-4421-94C7-88260D5DADE8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3320" cy="3722040"/>
          </a:xfrm>
          <a:prstGeom prst="rect">
            <a:avLst/>
          </a:prstGeom>
          <a:ln w="0">
            <a:noFill/>
          </a:ln>
        </p:spPr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3636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sldImg"/>
          </p:nvPr>
        </p:nvSpPr>
        <p:spPr>
          <a:xfrm>
            <a:off x="1157400" y="1238400"/>
            <a:ext cx="4457160" cy="3342600"/>
          </a:xfrm>
          <a:prstGeom prst="rect">
            <a:avLst/>
          </a:prstGeom>
          <a:ln w="0">
            <a:noFill/>
          </a:ln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677160" y="4766400"/>
            <a:ext cx="5417280" cy="389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sldNum" idx="28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871715A-2D95-4F19-B452-DB99F154FAB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sldImg"/>
          </p:nvPr>
        </p:nvSpPr>
        <p:spPr>
          <a:xfrm>
            <a:off x="1157400" y="1238400"/>
            <a:ext cx="4457160" cy="3342600"/>
          </a:xfrm>
          <a:prstGeom prst="rect">
            <a:avLst/>
          </a:prstGeom>
          <a:ln w="0">
            <a:noFill/>
          </a:ln>
        </p:spPr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677160" y="4766400"/>
            <a:ext cx="5417280" cy="389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 type="sldNum" idx="29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2DE8894-F116-49D5-B261-31E29DE15CA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sldNum" idx="30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971D8CB-EF13-4057-8935-EB8256CB5E7F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3320" cy="3722040"/>
          </a:xfrm>
          <a:prstGeom prst="rect">
            <a:avLst/>
          </a:prstGeom>
          <a:ln w="0">
            <a:noFill/>
          </a:ln>
        </p:spPr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3636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sldNum" idx="31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F1193F-40AE-4643-B0DB-E256D6C6EADB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3320" cy="3722040"/>
          </a:xfrm>
          <a:prstGeom prst="rect">
            <a:avLst/>
          </a:prstGeom>
          <a:ln w="0">
            <a:noFill/>
          </a:ln>
        </p:spPr>
      </p:sp>
      <p:sp>
        <p:nvSpPr>
          <p:cNvPr id="633" name="PlaceHolder 3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3636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Text Box 3"/>
          <p:cNvSpPr/>
          <p:nvPr/>
        </p:nvSpPr>
        <p:spPr>
          <a:xfrm>
            <a:off x="3851280" y="9429840"/>
            <a:ext cx="294552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2DDC3F-312F-43D9-987E-A18D82DE9BE1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sldNum" idx="32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26B77C2-44AA-483A-BA09-19AE39FD392B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3320" cy="3722040"/>
          </a:xfrm>
          <a:prstGeom prst="rect">
            <a:avLst/>
          </a:prstGeom>
          <a:ln w="0">
            <a:noFill/>
          </a:ln>
        </p:spPr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3636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sldImg"/>
          </p:nvPr>
        </p:nvSpPr>
        <p:spPr>
          <a:xfrm>
            <a:off x="1157400" y="1238400"/>
            <a:ext cx="4457160" cy="3342600"/>
          </a:xfrm>
          <a:prstGeom prst="rect">
            <a:avLst/>
          </a:prstGeom>
          <a:ln w="0">
            <a:noFill/>
          </a:ln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677160" y="4766400"/>
            <a:ext cx="5417280" cy="389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sldNum" idx="21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21CFE2D-5512-4CD0-987B-AAF1A8CE35A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Img"/>
          </p:nvPr>
        </p:nvSpPr>
        <p:spPr>
          <a:xfrm>
            <a:off x="1157400" y="1238400"/>
            <a:ext cx="4457160" cy="3342600"/>
          </a:xfrm>
          <a:prstGeom prst="rect">
            <a:avLst/>
          </a:prstGeom>
          <a:ln w="0">
            <a:noFill/>
          </a:ln>
        </p:spPr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677160" y="4766400"/>
            <a:ext cx="5417280" cy="389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sldNum" idx="33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21DD06-78AB-433B-909D-B65AB5F5A6B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sldImg"/>
          </p:nvPr>
        </p:nvSpPr>
        <p:spPr>
          <a:xfrm>
            <a:off x="1157400" y="1238400"/>
            <a:ext cx="4457160" cy="3342600"/>
          </a:xfrm>
          <a:prstGeom prst="rect">
            <a:avLst/>
          </a:prstGeom>
          <a:ln w="0">
            <a:noFill/>
          </a:ln>
        </p:spPr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677160" y="4766400"/>
            <a:ext cx="5417280" cy="389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sldNum" idx="34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5B4781-4037-4CBB-9CC6-502753F4B6B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sldImg"/>
          </p:nvPr>
        </p:nvSpPr>
        <p:spPr>
          <a:xfrm>
            <a:off x="1157400" y="1238400"/>
            <a:ext cx="4457160" cy="3342600"/>
          </a:xfrm>
          <a:prstGeom prst="rect">
            <a:avLst/>
          </a:prstGeom>
          <a:ln w="0">
            <a:noFill/>
          </a:ln>
        </p:spPr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677160" y="4766400"/>
            <a:ext cx="5417280" cy="389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 type="sldNum" idx="35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9DBEAC8-7324-4A1B-8FCC-774C78B31CF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Img"/>
          </p:nvPr>
        </p:nvSpPr>
        <p:spPr>
          <a:xfrm>
            <a:off x="1157400" y="1238400"/>
            <a:ext cx="4457160" cy="3342600"/>
          </a:xfrm>
          <a:prstGeom prst="rect">
            <a:avLst/>
          </a:prstGeom>
          <a:ln w="0">
            <a:noFill/>
          </a:ln>
        </p:spPr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677160" y="4766400"/>
            <a:ext cx="5417280" cy="389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sldNum" idx="36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CB8E40-A067-4ACB-B23D-DD337DC6848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sldNum" idx="22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E20FE5-F66C-4620-94E2-32B2C81C6214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3320" cy="3722040"/>
          </a:xfrm>
          <a:prstGeom prst="rect">
            <a:avLst/>
          </a:prstGeom>
          <a:ln w="0">
            <a:noFill/>
          </a:ln>
        </p:spPr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3636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sldNum" idx="23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3D2CB2-B540-4F44-87C8-8F4BF66C39FA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3320" cy="3722040"/>
          </a:xfrm>
          <a:prstGeom prst="rect">
            <a:avLst/>
          </a:prstGeom>
          <a:ln w="0">
            <a:noFill/>
          </a:ln>
        </p:spPr>
      </p:sp>
      <p:sp>
        <p:nvSpPr>
          <p:cNvPr id="609" name="PlaceHolder 3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3636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sldNum" idx="24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8A9BBD-C80C-4DF2-9ABD-420E116EF6FD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3320" cy="3722040"/>
          </a:xfrm>
          <a:prstGeom prst="rect">
            <a:avLst/>
          </a:prstGeom>
          <a:ln w="0">
            <a:noFill/>
          </a:ln>
        </p:spPr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3636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sldNum" idx="25"/>
          </p:nvPr>
        </p:nvSpPr>
        <p:spPr>
          <a:xfrm>
            <a:off x="3836160" y="9407520"/>
            <a:ext cx="293400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4EA8F6-0CC1-42B4-936E-F1032F98C3F1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3320" cy="3722040"/>
          </a:xfrm>
          <a:prstGeom prst="rect">
            <a:avLst/>
          </a:prstGeom>
          <a:ln w="0">
            <a:noFill/>
          </a:ln>
        </p:spPr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3636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C445CC-B8F8-454C-BB55-2511023300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ACF251-510F-4056-AFDE-AB5DEB2DC4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8F4DE9-5564-46B7-8CC8-5C228124B4A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380A1E-15A0-499B-B45B-FB96AB5604A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8960A5-5F5E-43A7-86A0-DDA5C9ED05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FE21CB1-DAD8-4CD6-85EC-1469756112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4D80730-1195-4429-BCAE-20516A0A36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1A18400-7CC6-4F18-984F-4336DB859F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3A5CC8E-E6F9-469C-A309-5880C68C37D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6AD2EA-C5EE-4417-858F-BCD4B6292BD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95435C4-36D3-46E0-976D-CAD0BA7DA5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835B00-5BD5-4098-8624-3E329A90D6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90CA5E2-87B1-436E-81E2-981B9303F3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0DC669-6FDF-498B-B9CA-0EF7FBD5F4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5C991EB-D72F-4556-91E3-2A54669537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86CB500-106A-4069-9036-44EE0F68A0E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65CAE2-5E88-4429-A37B-4BDCD194CDD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0C1DF61-BEE1-4357-AFAD-9D1D265615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129431A-2179-4805-A2E0-E4D8C156FE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2E5F6F7-DB22-427E-91AC-1FA57E1BAB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7C64261-D72F-4E36-9BF9-C96315AEF8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717437D-3FC0-45CB-813E-0243A11CB31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E31CBE-0BA0-4625-84D8-BD12438794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A36499B-8863-4BB3-ADE1-853B09CBB22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9E97757-305C-4434-8AEC-0E9E987EEF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7BFBB5D-9265-48A6-B147-6E3857DE1E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50AAC39-EC52-49C6-8DC5-2F0A59BE01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B0121C0-8A4D-4C75-A13E-213DA40A62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794DAD5-4821-4E95-A20A-5D409C3C6D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44E2066-9C80-444E-AD3A-AC2BC316DCD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2CE9FBA-D556-49AC-A673-ED858CC6DDDA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BCDE9B20-5139-4664-B420-9905316C516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C1D7388A-583F-4C6A-969C-A817D0B316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8A7AFD-834F-4CAE-B359-B41C20CC94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A5EE912D-73D5-4A24-A33F-E14EE7F2AF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AF2ABB1E-313D-4692-871E-380292DE22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651E348-14E6-4914-A845-6533CFF5E3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7F0BA683-7D52-477F-8198-823D73F3A2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9B961A7-D3D4-4891-ACB3-C1CAC28D748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5952A72E-D80F-485B-BDF7-7B912F8A4E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4226B31-709A-4F31-B313-AF5C72704F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A4C6B040-3490-465C-BFCE-01233C59C7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3E31EE2-4DC2-4CF4-9CF0-C7CD13417999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38BAA5B-FCA0-4895-8FF8-647913DCF970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472B8F-53D2-42EC-B348-66990CDD59E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A4A7075-A8AE-4C7D-A967-9786F44781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84D78B0-A2F9-4746-9602-BF3191A327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5BED206-89E9-4A33-A559-5BE8F330EA7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09A2F49-E2F2-469C-92E2-F2ED22AC93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68D616E-55BE-47BB-9B9C-355E4CE936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2556257-FE9D-4187-AF7F-C4CE634267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DF30426-3931-417B-A9A7-627BDAE41C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EAB0179-0471-41F2-9A9E-7258014A13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64E3E57-ADF4-43BD-B596-493FC263B7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6BF3DF8-7FA0-4E02-BB5A-EFC604BAC8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D8BDF3-E724-4D11-B33B-A351D3DD4C4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CC30C0A-EB68-4A93-9622-C0C1FDFEB400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99B464E-9FA2-4148-B3F6-42EDE3F03677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E25F3E4-115C-409D-B416-D6002B200E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B8FF9E8-0EC2-47DA-B530-2D81D67B12C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11FF630-5311-4870-B604-609A536288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4120DFB-C14D-46E9-A912-6ECAB93688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F04F5E6-7D83-43A2-BFED-B6023E2FB3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54DF9D7-A7CF-47F9-8E17-6AAD40995E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DD28F05-435F-4A5B-99C3-F1C9C21D74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BB482C1-6E6D-4782-ACA1-EBF9E41944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FDB3F0-381C-4E8B-9D46-A0863D385E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0A5C12B-42CB-437B-8338-29B35DCA2A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00E3B18-7109-464C-B3FA-6C29002BA5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C3F9740-C9E8-495A-B70C-CC59CC0BF6A4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70637D9D-F600-4192-8C04-926F5327B446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BEB6B204-A35A-4C0A-9A1F-1C01CC4BBF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604DE9EA-D258-40C2-BD5F-C1ABB51392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12F63CE3-3375-4B1F-89A0-01AE30BBC7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14BDC2EC-79CD-4CB0-9A29-C863646689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11D4485-EE5D-4468-B11C-189C915996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8DF9F36A-5BB4-4E27-A0AF-89635A33C0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EC9F39-34A4-4B9B-9A13-1B3DAA3740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5D0C187-0398-4CF2-BC83-E4E9853424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7E1E6E7D-FDED-4711-8559-490FB97F85E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B665D643-B28F-4649-9C4B-D607F200B8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08823D9-1B7C-4573-84E9-CDD9F58415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42A1289D-35EB-45FD-90B3-0684D8922CD8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E3500C-686F-4229-BD9C-83C6DDE0BE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" name="Rectangle 7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 rot="16200000">
            <a:off x="7587000" y="4049280"/>
            <a:ext cx="23666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D3AAF64-671C-441A-AF2E-B66F83916353}" type="slidenum">
              <a:rPr b="0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 rot="16200000">
            <a:off x="7551360" y="1646640"/>
            <a:ext cx="243756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ftr" idx="4"/>
          </p:nvPr>
        </p:nvSpPr>
        <p:spPr>
          <a:xfrm rot="16200000">
            <a:off x="7587000" y="4049280"/>
            <a:ext cx="23666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5"/>
          </p:nvPr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9EAE6C1-FC63-40A3-B9FA-30A895AB0ED5}" type="slidenum">
              <a:rPr b="0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6"/>
          </p:nvPr>
        </p:nvSpPr>
        <p:spPr>
          <a:xfrm rot="16200000">
            <a:off x="7551360" y="1646640"/>
            <a:ext cx="243756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6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7" name="Rectangle 7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ftr" idx="7"/>
          </p:nvPr>
        </p:nvSpPr>
        <p:spPr>
          <a:xfrm rot="16200000">
            <a:off x="7587000" y="4049280"/>
            <a:ext cx="23666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ldNum" idx="8"/>
          </p:nvPr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1D6926A-FE16-4BAB-A504-44B9447E8DF7}" type="slidenum">
              <a:rPr b="0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9"/>
          </p:nvPr>
        </p:nvSpPr>
        <p:spPr>
          <a:xfrm rot="16200000">
            <a:off x="7551360" y="1646640"/>
            <a:ext cx="243756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  <a:ea typeface="Lucida Sans Unicode"/>
            </a:endParaRPr>
          </a:p>
        </p:txBody>
      </p:sp>
      <p:sp>
        <p:nvSpPr>
          <p:cNvPr id="130" name="PlaceHolder 1"/>
          <p:cNvSpPr>
            <a:spLocks noGrp="1"/>
          </p:cNvSpPr>
          <p:nvPr>
            <p:ph type="sldNum" idx="10"/>
          </p:nvPr>
        </p:nvSpPr>
        <p:spPr>
          <a:xfrm>
            <a:off x="6553080" y="6356520"/>
            <a:ext cx="21312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Calibri"/>
                <a:ea typeface="Lucida Sans Unicode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06B0ADE-0A68-41DA-9068-890924B27EFC}" type="slidenum">
              <a:rPr b="0" lang="ru-RU" sz="18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12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Box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  <a:ea typeface="Lucida Sans Unicode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12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Calibri"/>
                <a:ea typeface="Lucida Sans Unicode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5EC4106-4D78-4CCE-AA49-3ED19364F4D9}" type="slidenum">
              <a:rPr b="0" lang="ru-RU" sz="18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12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 Box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  <a:ea typeface="Lucida Sans Unicode"/>
            </a:endParaRPr>
          </a:p>
        </p:txBody>
      </p:sp>
      <p:sp>
        <p:nvSpPr>
          <p:cNvPr id="212" name="PlaceHolder 1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12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Calibri"/>
                <a:ea typeface="Lucida Sans Unicode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A9EE7AB-B50A-4A4E-9469-ED6AE59E4EAF}" type="slidenum">
              <a:rPr b="0" lang="ru-RU" sz="18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12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 Box 4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  <a:ea typeface="Lucida Sans Unicode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sldNum" idx="16"/>
          </p:nvPr>
        </p:nvSpPr>
        <p:spPr>
          <a:xfrm>
            <a:off x="6553080" y="6356520"/>
            <a:ext cx="21312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rgbClr val="000000"/>
                </a:solidFill>
                <a:latin typeface="Calibri"/>
                <a:ea typeface="Lucida Sans Unicode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6542828-6781-4591-AC88-72393948D0EE}" type="slidenum">
              <a:rPr b="0" lang="ru-RU" sz="18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dt" idx="17"/>
          </p:nvPr>
        </p:nvSpPr>
        <p:spPr>
          <a:xfrm>
            <a:off x="457200" y="6356520"/>
            <a:ext cx="2131200" cy="36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1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61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73.xml"/><Relationship Id="rId8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chart" Target="../charts/chart3.xm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://www.r25.fss.ru/" TargetMode="External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61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39640" y="4140000"/>
            <a:ext cx="7605720" cy="25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200"/>
            </a:br>
            <a:r>
              <a:rPr b="1" lang="ru-RU" sz="3600" spc="-100" strike="noStrike">
                <a:solidFill>
                  <a:schemeClr val="accent1">
                    <a:lumMod val="75000"/>
                  </a:schemeClr>
                </a:solidFill>
                <a:latin typeface="Cambria"/>
                <a:ea typeface="Calibri"/>
              </a:rPr>
              <a:t>Профилактика</a:t>
            </a:r>
            <a:r>
              <a:rPr b="1" lang="ru-RU" sz="3600" spc="-100" strike="noStrike">
                <a:solidFill>
                  <a:srgbClr val="344675"/>
                </a:solidFill>
                <a:latin typeface="Cambria"/>
                <a:ea typeface="Calibri"/>
              </a:rPr>
              <a:t> производственного </a:t>
            </a:r>
            <a:r>
              <a:rPr b="1" lang="ru-RU" sz="3700" spc="-100" strike="noStrike">
                <a:solidFill>
                  <a:srgbClr val="344675"/>
                </a:solidFill>
                <a:latin typeface="Cambria"/>
                <a:ea typeface="Calibri"/>
              </a:rPr>
              <a:t>травматизма и профзаболеваний, </a:t>
            </a:r>
            <a:r>
              <a:rPr b="1" lang="ru-RU" sz="3800" spc="-100" strike="noStrike">
                <a:solidFill>
                  <a:schemeClr val="accent1">
                    <a:lumMod val="75000"/>
                  </a:schemeClr>
                </a:solidFill>
                <a:latin typeface="Cambria"/>
                <a:ea typeface="Calibri"/>
              </a:rPr>
              <a:t>обеспечение по страхованию</a:t>
            </a:r>
            <a:r>
              <a:rPr b="1" lang="ru-RU" sz="3800" spc="-100" strike="noStrike">
                <a:solidFill>
                  <a:srgbClr val="344675"/>
                </a:solidFill>
                <a:latin typeface="Cambria"/>
                <a:ea typeface="Calibri"/>
              </a:rPr>
              <a:t> пострадавших на </a:t>
            </a:r>
            <a:r>
              <a:rPr b="1" lang="ru-RU" sz="3600" spc="-100" strike="noStrike">
                <a:solidFill>
                  <a:srgbClr val="344675"/>
                </a:solidFill>
                <a:latin typeface="Cambria"/>
                <a:ea typeface="Calibri"/>
              </a:rPr>
              <a:t>производстве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0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395640" y="357120"/>
            <a:ext cx="2159640" cy="1867320"/>
          </a:xfrm>
          <a:prstGeom prst="rect">
            <a:avLst/>
          </a:prstGeom>
          <a:ln w="0">
            <a:noFill/>
          </a:ln>
        </p:spPr>
      </p:pic>
      <p:sp>
        <p:nvSpPr>
          <p:cNvPr id="301" name="Прямоугольник 5"/>
          <p:cNvSpPr/>
          <p:nvPr/>
        </p:nvSpPr>
        <p:spPr>
          <a:xfrm>
            <a:off x="3276000" y="409320"/>
            <a:ext cx="4931280" cy="188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344675"/>
                </a:solidFill>
                <a:latin typeface="Cambria"/>
                <a:ea typeface="DejaVu Sans"/>
              </a:rPr>
              <a:t>Приморское региональное отделение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344675"/>
                </a:solidFill>
                <a:latin typeface="Cambria"/>
                <a:ea typeface="DejaVu Sans"/>
              </a:rPr>
              <a:t>Фонда социального страхования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75000"/>
                  </a:schemeClr>
                </a:solidFill>
                <a:latin typeface="Cambria"/>
                <a:ea typeface="DejaVu Sans"/>
              </a:rPr>
              <a:t>Российской Федерации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344675"/>
                </a:solidFill>
                <a:latin typeface="Cambria"/>
                <a:ea typeface="DejaVu Sans"/>
              </a:rPr>
              <a:t>--------------------------------------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oup 8"/>
          <p:cNvGrpSpPr/>
          <p:nvPr/>
        </p:nvGrpSpPr>
        <p:grpSpPr>
          <a:xfrm>
            <a:off x="-108360" y="362520"/>
            <a:ext cx="10367280" cy="794520"/>
            <a:chOff x="-108360" y="362520"/>
            <a:chExt cx="10367280" cy="794520"/>
          </a:xfrm>
        </p:grpSpPr>
        <p:pic>
          <p:nvPicPr>
            <p:cNvPr id="347" name="Picture 9" descr=""/>
            <p:cNvPicPr/>
            <p:nvPr/>
          </p:nvPicPr>
          <p:blipFill>
            <a:blip r:embed="rId1"/>
            <a:stretch/>
          </p:blipFill>
          <p:spPr>
            <a:xfrm>
              <a:off x="297720" y="362520"/>
              <a:ext cx="93132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48" name="Group 10"/>
            <p:cNvGrpSpPr/>
            <p:nvPr/>
          </p:nvGrpSpPr>
          <p:grpSpPr>
            <a:xfrm>
              <a:off x="-108360" y="497520"/>
              <a:ext cx="10367280" cy="659520"/>
              <a:chOff x="-108360" y="497520"/>
              <a:chExt cx="10367280" cy="659520"/>
            </a:xfrm>
          </p:grpSpPr>
          <p:sp>
            <p:nvSpPr>
              <p:cNvPr id="349" name="Rectangle 11"/>
              <p:cNvSpPr/>
              <p:nvPr/>
            </p:nvSpPr>
            <p:spPr>
              <a:xfrm>
                <a:off x="1233000" y="497520"/>
                <a:ext cx="791784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0" name="Freeform 12"/>
              <p:cNvSpPr/>
              <p:nvPr/>
            </p:nvSpPr>
            <p:spPr>
              <a:xfrm>
                <a:off x="-108360" y="1087920"/>
                <a:ext cx="10367280" cy="69120"/>
              </a:xfrm>
              <a:custGeom>
                <a:avLst/>
                <a:gdLst>
                  <a:gd name="textAreaLeft" fmla="*/ 0 w 10367280"/>
                  <a:gd name="textAreaRight" fmla="*/ 10368000 w 10367280"/>
                  <a:gd name="textAreaTop" fmla="*/ 0 h 69120"/>
                  <a:gd name="textAreaBottom" fmla="*/ 69840 h 691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4840" bIns="248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Lucida Sans Unicode"/>
                </a:endParaRPr>
              </a:p>
            </p:txBody>
          </p:sp>
        </p:grpSp>
      </p:grpSp>
      <p:sp>
        <p:nvSpPr>
          <p:cNvPr id="351" name="Прямоугольник 12"/>
          <p:cNvSpPr/>
          <p:nvPr/>
        </p:nvSpPr>
        <p:spPr>
          <a:xfrm>
            <a:off x="612720" y="1625760"/>
            <a:ext cx="8064000" cy="432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261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61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61"/>
              </a:spcBef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Заявление на финансирование предупредительных мер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предоставляется работодателем в территориальный орган Фонда (по месту регистрации) </a:t>
            </a:r>
            <a:r>
              <a:rPr b="1" i="1" lang="en-GB" sz="24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в срок до </a:t>
            </a:r>
            <a:r>
              <a:rPr b="1" i="1" lang="ru-RU" sz="24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1</a:t>
            </a:r>
            <a:r>
              <a:rPr b="1" i="1" lang="en-GB" sz="24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 августа</a:t>
            </a:r>
            <a:r>
              <a:rPr b="1" i="1" lang="ru-RU" sz="24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 текущего календарного года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61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61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61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61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61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61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2" name="Picture 10" descr="http://thefireofthewar.ru/1418/images/sampledata/calendar/august/1.png"/>
          <p:cNvPicPr/>
          <p:nvPr/>
        </p:nvPicPr>
        <p:blipFill>
          <a:blip r:embed="rId2"/>
          <a:stretch/>
        </p:blipFill>
        <p:spPr>
          <a:xfrm>
            <a:off x="2727360" y="3573000"/>
            <a:ext cx="3834720" cy="270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 8"/>
          <p:cNvGrpSpPr/>
          <p:nvPr/>
        </p:nvGrpSpPr>
        <p:grpSpPr>
          <a:xfrm>
            <a:off x="-108360" y="362520"/>
            <a:ext cx="10367280" cy="794520"/>
            <a:chOff x="-108360" y="362520"/>
            <a:chExt cx="10367280" cy="794520"/>
          </a:xfrm>
        </p:grpSpPr>
        <p:pic>
          <p:nvPicPr>
            <p:cNvPr id="354" name="Picture 9" descr=""/>
            <p:cNvPicPr/>
            <p:nvPr/>
          </p:nvPicPr>
          <p:blipFill>
            <a:blip r:embed="rId1"/>
            <a:stretch/>
          </p:blipFill>
          <p:spPr>
            <a:xfrm>
              <a:off x="297720" y="362520"/>
              <a:ext cx="93132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55" name="Group 10"/>
            <p:cNvGrpSpPr/>
            <p:nvPr/>
          </p:nvGrpSpPr>
          <p:grpSpPr>
            <a:xfrm>
              <a:off x="-108360" y="497520"/>
              <a:ext cx="10367280" cy="659520"/>
              <a:chOff x="-108360" y="497520"/>
              <a:chExt cx="10367280" cy="659520"/>
            </a:xfrm>
          </p:grpSpPr>
          <p:sp>
            <p:nvSpPr>
              <p:cNvPr id="356" name="Rectangle 11"/>
              <p:cNvSpPr/>
              <p:nvPr/>
            </p:nvSpPr>
            <p:spPr>
              <a:xfrm>
                <a:off x="1233000" y="497520"/>
                <a:ext cx="791784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7" name="Freeform 12"/>
              <p:cNvSpPr/>
              <p:nvPr/>
            </p:nvSpPr>
            <p:spPr>
              <a:xfrm>
                <a:off x="-108360" y="1087920"/>
                <a:ext cx="10367280" cy="69120"/>
              </a:xfrm>
              <a:custGeom>
                <a:avLst/>
                <a:gdLst>
                  <a:gd name="textAreaLeft" fmla="*/ 0 w 10367280"/>
                  <a:gd name="textAreaRight" fmla="*/ 10368000 w 10367280"/>
                  <a:gd name="textAreaTop" fmla="*/ 0 h 69120"/>
                  <a:gd name="textAreaBottom" fmla="*/ 69840 h 691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4840" bIns="248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Lucida Sans Unicode"/>
                </a:endParaRPr>
              </a:p>
            </p:txBody>
          </p:sp>
        </p:grpSp>
      </p:grpSp>
      <p:sp>
        <p:nvSpPr>
          <p:cNvPr id="358" name="Подзаголовок 1"/>
          <p:cNvSpPr/>
          <p:nvPr/>
        </p:nvSpPr>
        <p:spPr>
          <a:xfrm>
            <a:off x="578160" y="1464120"/>
            <a:ext cx="805968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Условия предоставления финансирования: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Заголовок 2"/>
          <p:cNvSpPr/>
          <p:nvPr/>
        </p:nvSpPr>
        <p:spPr>
          <a:xfrm>
            <a:off x="873720" y="2264040"/>
            <a:ext cx="7771680" cy="56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Отсутствие задолженности по пеням и штрафам, непогашенной недоимки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Прямоугольник 10"/>
          <p:cNvSpPr/>
          <p:nvPr/>
        </p:nvSpPr>
        <p:spPr>
          <a:xfrm>
            <a:off x="956160" y="3098880"/>
            <a:ext cx="74743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Предоставление полного пакета документов с достоверной информацией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Прямоугольник 11"/>
          <p:cNvSpPr/>
          <p:nvPr/>
        </p:nvSpPr>
        <p:spPr>
          <a:xfrm>
            <a:off x="956160" y="4156560"/>
            <a:ext cx="7474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Представление документов до 1 августа текущего года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Заголовок 2"/>
          <p:cNvSpPr/>
          <p:nvPr/>
        </p:nvSpPr>
        <p:spPr>
          <a:xfrm>
            <a:off x="903960" y="5229360"/>
            <a:ext cx="7771680" cy="122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  <a:ea typeface="Lucida Sans Unicode"/>
              </a:rPr>
              <a:t>Фонд возмещает работодателям затраты на охрану труда, </a:t>
            </a:r>
            <a:r>
              <a:rPr b="1" lang="ru-RU" sz="24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произведённые в текущем календарном году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3" name="Рисунок 15" descr=""/>
          <p:cNvPicPr/>
          <p:nvPr/>
        </p:nvPicPr>
        <p:blipFill>
          <a:blip r:embed="rId2"/>
          <a:stretch/>
        </p:blipFill>
        <p:spPr>
          <a:xfrm>
            <a:off x="460440" y="5567040"/>
            <a:ext cx="523440" cy="547920"/>
          </a:xfrm>
          <a:prstGeom prst="rect">
            <a:avLst/>
          </a:prstGeom>
          <a:ln w="0">
            <a:noFill/>
          </a:ln>
        </p:spPr>
      </p:pic>
      <p:sp>
        <p:nvSpPr>
          <p:cNvPr id="364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Lucida Sans Unicode"/>
            </a:endParaRPr>
          </a:p>
        </p:txBody>
      </p:sp>
      <p:sp>
        <p:nvSpPr>
          <p:cNvPr id="365" name="AutoShape 4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Lucida Sans Unicode"/>
            </a:endParaRPr>
          </a:p>
        </p:txBody>
      </p:sp>
      <p:sp>
        <p:nvSpPr>
          <p:cNvPr id="366" name="AutoShape 2"/>
          <p:cNvSpPr/>
          <p:nvPr/>
        </p:nvSpPr>
        <p:spPr>
          <a:xfrm>
            <a:off x="803520" y="513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Lucida Sans Unicode"/>
            </a:endParaRPr>
          </a:p>
        </p:txBody>
      </p:sp>
      <p:pic>
        <p:nvPicPr>
          <p:cNvPr id="367" name="Рисунок 4" descr=""/>
          <p:cNvPicPr/>
          <p:nvPr/>
        </p:nvPicPr>
        <p:blipFill>
          <a:blip r:embed="rId3"/>
          <a:stretch/>
        </p:blipFill>
        <p:spPr>
          <a:xfrm>
            <a:off x="352080" y="2162520"/>
            <a:ext cx="549720" cy="500760"/>
          </a:xfrm>
          <a:prstGeom prst="rect">
            <a:avLst/>
          </a:prstGeom>
          <a:ln w="0">
            <a:noFill/>
          </a:ln>
        </p:spPr>
      </p:pic>
      <p:pic>
        <p:nvPicPr>
          <p:cNvPr id="368" name="Рисунок 20" descr=""/>
          <p:cNvPicPr/>
          <p:nvPr/>
        </p:nvPicPr>
        <p:blipFill>
          <a:blip r:embed="rId4"/>
          <a:stretch/>
        </p:blipFill>
        <p:spPr>
          <a:xfrm>
            <a:off x="460440" y="4043880"/>
            <a:ext cx="549720" cy="500760"/>
          </a:xfrm>
          <a:prstGeom prst="rect">
            <a:avLst/>
          </a:prstGeom>
          <a:ln w="0">
            <a:noFill/>
          </a:ln>
        </p:spPr>
      </p:pic>
      <p:pic>
        <p:nvPicPr>
          <p:cNvPr id="369" name="Рисунок 21" descr=""/>
          <p:cNvPicPr/>
          <p:nvPr/>
        </p:nvPicPr>
        <p:blipFill>
          <a:blip r:embed="rId5"/>
          <a:stretch/>
        </p:blipFill>
        <p:spPr>
          <a:xfrm>
            <a:off x="424080" y="3178080"/>
            <a:ext cx="549720" cy="50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Прямоугольник с одним вырезанным углом 7"/>
          <p:cNvSpPr/>
          <p:nvPr/>
        </p:nvSpPr>
        <p:spPr>
          <a:xfrm>
            <a:off x="0" y="1773360"/>
            <a:ext cx="6084000" cy="5047560"/>
          </a:xfrm>
          <a:prstGeom prst="snip1Rect">
            <a:avLst>
              <a:gd name="adj" fmla="val 27991"/>
            </a:avLst>
          </a:prstGeom>
          <a:noFill/>
          <a:ln>
            <a:solidFill>
              <a:srgbClr val="2d2d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Lucida Sans Unicode"/>
            </a:endParaRPr>
          </a:p>
        </p:txBody>
      </p:sp>
      <p:sp>
        <p:nvSpPr>
          <p:cNvPr id="371" name="Прямоугольник 4"/>
          <p:cNvSpPr/>
          <p:nvPr/>
        </p:nvSpPr>
        <p:spPr>
          <a:xfrm>
            <a:off x="0" y="985680"/>
            <a:ext cx="9143280" cy="638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Times New Roman"/>
                <a:ea typeface="Lucida Sans Unicode"/>
              </a:rPr>
              <a:t>ВОЗМЕЩЕНИЕ РАСХОДОВ СТРАХОВАТЕЛЕЙ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Times New Roman"/>
                <a:ea typeface="Lucida Sans Unicode"/>
              </a:rPr>
              <a:t>НА ПРЕДУПРЕДИТЕЛЬНЫЕ МЕРЫ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2" name="Рисунок 5" descr=""/>
          <p:cNvPicPr/>
          <p:nvPr/>
        </p:nvPicPr>
        <p:blipFill>
          <a:blip r:embed="rId1"/>
          <a:stretch/>
        </p:blipFill>
        <p:spPr>
          <a:xfrm>
            <a:off x="-193680" y="1677960"/>
            <a:ext cx="2028240" cy="2029680"/>
          </a:xfrm>
          <a:prstGeom prst="rect">
            <a:avLst/>
          </a:prstGeom>
          <a:ln w="0">
            <a:noFill/>
          </a:ln>
        </p:spPr>
      </p:pic>
      <p:pic>
        <p:nvPicPr>
          <p:cNvPr id="373" name="Рисунок 9" descr=""/>
          <p:cNvPicPr/>
          <p:nvPr/>
        </p:nvPicPr>
        <p:blipFill>
          <a:blip r:embed="rId2"/>
          <a:stretch/>
        </p:blipFill>
        <p:spPr>
          <a:xfrm>
            <a:off x="639720" y="3881520"/>
            <a:ext cx="2450520" cy="2277360"/>
          </a:xfrm>
          <a:prstGeom prst="rect">
            <a:avLst/>
          </a:prstGeom>
          <a:ln w="0">
            <a:noFill/>
          </a:ln>
        </p:spPr>
      </p:pic>
      <p:sp>
        <p:nvSpPr>
          <p:cNvPr id="374" name="TextBox 13"/>
          <p:cNvSpPr/>
          <p:nvPr/>
        </p:nvSpPr>
        <p:spPr>
          <a:xfrm>
            <a:off x="25560" y="3513240"/>
            <a:ext cx="149292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1. </a:t>
            </a: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Получение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разрешения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(до 1 августа)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TextBox 14"/>
          <p:cNvSpPr/>
          <p:nvPr/>
        </p:nvSpPr>
        <p:spPr>
          <a:xfrm>
            <a:off x="941400" y="5904000"/>
            <a:ext cx="184644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2. </a:t>
            </a: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Проведение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запланированных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мероприятий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(до 1 декабря)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6" name="Рисунок 15" descr=""/>
          <p:cNvPicPr/>
          <p:nvPr/>
        </p:nvPicPr>
        <p:blipFill>
          <a:blip r:embed="rId3"/>
          <a:stretch/>
        </p:blipFill>
        <p:spPr>
          <a:xfrm>
            <a:off x="6876360" y="1619280"/>
            <a:ext cx="2458440" cy="1696320"/>
          </a:xfrm>
          <a:prstGeom prst="rect">
            <a:avLst/>
          </a:prstGeom>
          <a:ln w="0">
            <a:noFill/>
          </a:ln>
        </p:spPr>
      </p:pic>
      <p:pic>
        <p:nvPicPr>
          <p:cNvPr id="377" name="Рисунок 18" descr=""/>
          <p:cNvPicPr/>
          <p:nvPr/>
        </p:nvPicPr>
        <p:blipFill>
          <a:blip r:embed="rId4"/>
          <a:stretch/>
        </p:blipFill>
        <p:spPr>
          <a:xfrm>
            <a:off x="2708280" y="1698480"/>
            <a:ext cx="1988280" cy="1988280"/>
          </a:xfrm>
          <a:prstGeom prst="rect">
            <a:avLst/>
          </a:prstGeom>
          <a:ln w="0">
            <a:noFill/>
          </a:ln>
        </p:spPr>
      </p:pic>
      <p:sp>
        <p:nvSpPr>
          <p:cNvPr id="378" name="TextBox 19"/>
          <p:cNvSpPr/>
          <p:nvPr/>
        </p:nvSpPr>
        <p:spPr>
          <a:xfrm>
            <a:off x="2048760" y="3541680"/>
            <a:ext cx="32043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3. </a:t>
            </a: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Документы, подтверждающие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произведенные расходы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TextBox 20"/>
          <p:cNvSpPr/>
          <p:nvPr/>
        </p:nvSpPr>
        <p:spPr>
          <a:xfrm>
            <a:off x="3271680" y="5904000"/>
            <a:ext cx="278388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4. </a:t>
            </a: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Заявление о возмещении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произведенных расходов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(не позднее 15 декабря)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TextBox 21"/>
          <p:cNvSpPr/>
          <p:nvPr/>
        </p:nvSpPr>
        <p:spPr>
          <a:xfrm>
            <a:off x="7182000" y="3143160"/>
            <a:ext cx="18464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5. Возмещение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расходов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(5 рабочих дней)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1" name="Рисунок 16" descr=""/>
          <p:cNvPicPr/>
          <p:nvPr/>
        </p:nvPicPr>
        <p:blipFill>
          <a:blip r:embed="rId5"/>
          <a:stretch/>
        </p:blipFill>
        <p:spPr>
          <a:xfrm>
            <a:off x="3660840" y="4065480"/>
            <a:ext cx="2029680" cy="2028240"/>
          </a:xfrm>
          <a:prstGeom prst="rect">
            <a:avLst/>
          </a:prstGeom>
          <a:ln w="0">
            <a:noFill/>
          </a:ln>
        </p:spPr>
      </p:pic>
      <p:sp>
        <p:nvSpPr>
          <p:cNvPr id="382" name="Шеврон 10"/>
          <p:cNvSpPr/>
          <p:nvPr/>
        </p:nvSpPr>
        <p:spPr>
          <a:xfrm>
            <a:off x="5829480" y="2349360"/>
            <a:ext cx="359640" cy="35964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Lucida Sans Unicode"/>
            </a:endParaRPr>
          </a:p>
        </p:txBody>
      </p:sp>
      <p:sp>
        <p:nvSpPr>
          <p:cNvPr id="383" name="Шеврон 23"/>
          <p:cNvSpPr/>
          <p:nvPr/>
        </p:nvSpPr>
        <p:spPr>
          <a:xfrm>
            <a:off x="6203880" y="2349360"/>
            <a:ext cx="359640" cy="35964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Lucida Sans Unicode"/>
            </a:endParaRPr>
          </a:p>
        </p:txBody>
      </p:sp>
      <p:sp>
        <p:nvSpPr>
          <p:cNvPr id="384" name="Шеврон 24"/>
          <p:cNvSpPr/>
          <p:nvPr/>
        </p:nvSpPr>
        <p:spPr>
          <a:xfrm>
            <a:off x="6573960" y="2347920"/>
            <a:ext cx="359640" cy="35964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Lucida Sans Unicode"/>
            </a:endParaRPr>
          </a:p>
        </p:txBody>
      </p:sp>
      <p:sp>
        <p:nvSpPr>
          <p:cNvPr id="385" name="TextBox 11"/>
          <p:cNvSpPr/>
          <p:nvPr/>
        </p:nvSpPr>
        <p:spPr>
          <a:xfrm>
            <a:off x="6066000" y="5360760"/>
            <a:ext cx="314568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Расходы, фактически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произведенные страхователем,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но не подтвержденные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документами о целевом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использовании средств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Verdana"/>
                <a:ea typeface="Lucida Sans Unicode"/>
              </a:rPr>
              <a:t>не подлежат возмещению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Шеврон 27"/>
          <p:cNvSpPr/>
          <p:nvPr/>
        </p:nvSpPr>
        <p:spPr>
          <a:xfrm>
            <a:off x="6908760" y="2347920"/>
            <a:ext cx="359640" cy="35964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Lucida Sans Unicode"/>
            </a:endParaRPr>
          </a:p>
        </p:txBody>
      </p:sp>
      <p:sp>
        <p:nvSpPr>
          <p:cNvPr id="387" name="TextBox 22"/>
          <p:cNvSpPr/>
          <p:nvPr/>
        </p:nvSpPr>
        <p:spPr>
          <a:xfrm>
            <a:off x="7265880" y="3803760"/>
            <a:ext cx="765000" cy="18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1500" spc="-1" strike="noStrike">
                <a:solidFill>
                  <a:srgbClr val="0070c0"/>
                </a:solidFill>
                <a:latin typeface="Minion Pro Cond"/>
                <a:ea typeface="Lucida Sans Unicode"/>
              </a:rPr>
              <a:t>!</a:t>
            </a:r>
            <a:endParaRPr b="0" lang="ru-RU" sz="11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8" name="Group 8"/>
          <p:cNvGrpSpPr/>
          <p:nvPr/>
        </p:nvGrpSpPr>
        <p:grpSpPr>
          <a:xfrm>
            <a:off x="-191160" y="185760"/>
            <a:ext cx="10367280" cy="794520"/>
            <a:chOff x="-191160" y="185760"/>
            <a:chExt cx="10367280" cy="794520"/>
          </a:xfrm>
        </p:grpSpPr>
        <p:pic>
          <p:nvPicPr>
            <p:cNvPr id="389" name="Picture 9" descr=""/>
            <p:cNvPicPr/>
            <p:nvPr/>
          </p:nvPicPr>
          <p:blipFill>
            <a:blip r:embed="rId6"/>
            <a:stretch/>
          </p:blipFill>
          <p:spPr>
            <a:xfrm>
              <a:off x="215280" y="185760"/>
              <a:ext cx="93132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90" name="Group 10"/>
            <p:cNvGrpSpPr/>
            <p:nvPr/>
          </p:nvGrpSpPr>
          <p:grpSpPr>
            <a:xfrm>
              <a:off x="-191160" y="320760"/>
              <a:ext cx="10367280" cy="659520"/>
              <a:chOff x="-191160" y="320760"/>
              <a:chExt cx="10367280" cy="659520"/>
            </a:xfrm>
          </p:grpSpPr>
          <p:sp>
            <p:nvSpPr>
              <p:cNvPr id="391" name="Rectangle 11"/>
              <p:cNvSpPr/>
              <p:nvPr/>
            </p:nvSpPr>
            <p:spPr>
              <a:xfrm>
                <a:off x="1150200" y="320760"/>
                <a:ext cx="791784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2" name="Freeform 12"/>
              <p:cNvSpPr/>
              <p:nvPr/>
            </p:nvSpPr>
            <p:spPr>
              <a:xfrm>
                <a:off x="-191160" y="911160"/>
                <a:ext cx="10367280" cy="69120"/>
              </a:xfrm>
              <a:custGeom>
                <a:avLst/>
                <a:gdLst>
                  <a:gd name="textAreaLeft" fmla="*/ 0 w 10367280"/>
                  <a:gd name="textAreaRight" fmla="*/ 10368000 w 10367280"/>
                  <a:gd name="textAreaTop" fmla="*/ 0 h 69120"/>
                  <a:gd name="textAreaBottom" fmla="*/ 69840 h 691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4840" bIns="248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Lucida Sans Unicode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/>
          </p:nvPr>
        </p:nvSpPr>
        <p:spPr>
          <a:xfrm>
            <a:off x="3276000" y="4644720"/>
            <a:ext cx="5194080" cy="146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9000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01160" indent="0" algn="ctr">
              <a:lnSpc>
                <a:spcPct val="100000"/>
              </a:lnSpc>
              <a:spcBef>
                <a:spcPts val="621"/>
              </a:spcBef>
              <a:buNone/>
              <a:tabLst>
                <a:tab algn="l" pos="0"/>
              </a:tabLst>
            </a:pPr>
            <a:r>
              <a:rPr b="1" lang="ru-RU" sz="2600" spc="-100" strike="noStrike">
                <a:solidFill>
                  <a:srgbClr val="344675"/>
                </a:solidFill>
                <a:latin typeface="Times New Roman"/>
              </a:rPr>
              <a:t>или </a:t>
            </a:r>
            <a:r>
              <a:rPr b="1" lang="ru-RU" sz="3100" spc="-100" strike="noStrike">
                <a:solidFill>
                  <a:srgbClr val="b96b31"/>
                </a:solidFill>
                <a:latin typeface="Times New Roman"/>
              </a:rPr>
              <a:t>5,9%</a:t>
            </a:r>
            <a:r>
              <a:rPr b="1" lang="ru-RU" sz="2600" spc="-100" strike="noStrike">
                <a:solidFill>
                  <a:srgbClr val="344675"/>
                </a:solidFill>
                <a:latin typeface="Times New Roman"/>
              </a:rPr>
              <a:t> от общей суммы финансового обеспечения мер, направленных на предупреждение производственного травматизма и профзаболеваний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4" name="Group 8"/>
          <p:cNvGrpSpPr/>
          <p:nvPr/>
        </p:nvGrpSpPr>
        <p:grpSpPr>
          <a:xfrm>
            <a:off x="35640" y="185760"/>
            <a:ext cx="9107640" cy="794520"/>
            <a:chOff x="35640" y="185760"/>
            <a:chExt cx="9107640" cy="794520"/>
          </a:xfrm>
        </p:grpSpPr>
        <p:pic>
          <p:nvPicPr>
            <p:cNvPr id="395" name="Picture 9" descr=""/>
            <p:cNvPicPr/>
            <p:nvPr/>
          </p:nvPicPr>
          <p:blipFill>
            <a:blip r:embed="rId1"/>
            <a:stretch/>
          </p:blipFill>
          <p:spPr>
            <a:xfrm>
              <a:off x="211320" y="185760"/>
              <a:ext cx="99936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96" name="Group 10"/>
            <p:cNvGrpSpPr/>
            <p:nvPr/>
          </p:nvGrpSpPr>
          <p:grpSpPr>
            <a:xfrm>
              <a:off x="35640" y="296280"/>
              <a:ext cx="9107640" cy="539640"/>
              <a:chOff x="35640" y="296280"/>
              <a:chExt cx="9107640" cy="539640"/>
            </a:xfrm>
          </p:grpSpPr>
          <p:sp>
            <p:nvSpPr>
              <p:cNvPr id="397" name="Rectangle 11"/>
              <p:cNvSpPr/>
              <p:nvPr/>
            </p:nvSpPr>
            <p:spPr>
              <a:xfrm>
                <a:off x="1213920" y="296280"/>
                <a:ext cx="695592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8" name="Freeform 12"/>
              <p:cNvSpPr/>
              <p:nvPr/>
            </p:nvSpPr>
            <p:spPr>
              <a:xfrm>
                <a:off x="35640" y="779400"/>
                <a:ext cx="9107640" cy="56520"/>
              </a:xfrm>
              <a:custGeom>
                <a:avLst/>
                <a:gdLst>
                  <a:gd name="textAreaLeft" fmla="*/ 0 w 9107640"/>
                  <a:gd name="textAreaRight" fmla="*/ 9108360 w 9107640"/>
                  <a:gd name="textAreaTop" fmla="*/ 0 h 56520"/>
                  <a:gd name="textAreaBottom" fmla="*/ 57240 h 565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2240" bIns="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  <p:pic>
        <p:nvPicPr>
          <p:cNvPr id="399" name="Рисунок 1" descr=""/>
          <p:cNvPicPr/>
          <p:nvPr/>
        </p:nvPicPr>
        <p:blipFill>
          <a:blip r:embed="rId2"/>
          <a:stretch/>
        </p:blipFill>
        <p:spPr>
          <a:xfrm>
            <a:off x="681120" y="3630960"/>
            <a:ext cx="2483640" cy="2475720"/>
          </a:xfrm>
          <a:prstGeom prst="rect">
            <a:avLst/>
          </a:prstGeom>
          <a:ln w="0">
            <a:noFill/>
          </a:ln>
        </p:spPr>
      </p:pic>
      <p:sp>
        <p:nvSpPr>
          <p:cNvPr id="400" name="Объект 2"/>
          <p:cNvSpPr/>
          <p:nvPr/>
        </p:nvSpPr>
        <p:spPr>
          <a:xfrm>
            <a:off x="35640" y="1571760"/>
            <a:ext cx="4876560" cy="18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3000"/>
          </a:bodyPr>
          <a:p>
            <a:pPr marL="1018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00" strike="noStrike">
                <a:solidFill>
                  <a:srgbClr val="002060"/>
                </a:solidFill>
                <a:latin typeface="Times New Roman"/>
                <a:ea typeface="DejaVu Sans"/>
              </a:rPr>
              <a:t>На санаторно-курортное лечение работников предпенсионного и пенсионного возраста  в 2023 году работодатели планируют израсходовать  </a:t>
            </a:r>
            <a:r>
              <a:rPr b="1" lang="ru-RU" sz="2400" spc="-100" strike="noStrike">
                <a:solidFill>
                  <a:srgbClr val="b96b31"/>
                </a:solidFill>
                <a:latin typeface="Times New Roman"/>
                <a:ea typeface="DejaVu Sans"/>
              </a:rPr>
              <a:t>9,8 млн руб.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018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00" strike="noStrike">
                <a:solidFill>
                  <a:srgbClr val="b96b31"/>
                </a:solidFill>
                <a:latin typeface="Times New Roman"/>
                <a:ea typeface="DejaVu Sans"/>
              </a:rPr>
              <a:t>(220 путевок)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1" name="Рисунок 10" descr=""/>
          <p:cNvPicPr/>
          <p:nvPr/>
        </p:nvPicPr>
        <p:blipFill>
          <a:blip r:embed="rId3"/>
          <a:stretch/>
        </p:blipFill>
        <p:spPr>
          <a:xfrm>
            <a:off x="4932000" y="1484640"/>
            <a:ext cx="3167640" cy="302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 2"/>
          <p:cNvSpPr/>
          <p:nvPr/>
        </p:nvSpPr>
        <p:spPr>
          <a:xfrm>
            <a:off x="323640" y="2349000"/>
            <a:ext cx="7920000" cy="2928240"/>
          </a:xfrm>
          <a:prstGeom prst="rect">
            <a:avLst/>
          </a:prstGeom>
          <a:solidFill>
            <a:srgbClr val="0070c0"/>
          </a:solidFill>
          <a:ln>
            <a:solidFill>
              <a:srgbClr val="bb76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0" rIns="72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Georgia"/>
                <a:ea typeface="DejaVu Sans"/>
              </a:rPr>
              <a:t>Установление скидок и надбавок к страховым тарифам на обязательное социальное страхование от несчастных случаев на производстве и профзаболеваний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Rectangle 12"/>
          <p:cNvSpPr/>
          <p:nvPr/>
        </p:nvSpPr>
        <p:spPr>
          <a:xfrm>
            <a:off x="405000" y="6247440"/>
            <a:ext cx="792108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324000" indent="-3240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2022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24000" indent="-3240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  <a:ea typeface="Lucida Sans Unicode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4" name="Group 8"/>
          <p:cNvGrpSpPr/>
          <p:nvPr/>
        </p:nvGrpSpPr>
        <p:grpSpPr>
          <a:xfrm>
            <a:off x="227520" y="476640"/>
            <a:ext cx="8928360" cy="794520"/>
            <a:chOff x="227520" y="476640"/>
            <a:chExt cx="8928360" cy="794520"/>
          </a:xfrm>
        </p:grpSpPr>
        <p:pic>
          <p:nvPicPr>
            <p:cNvPr id="405" name="Picture 9" descr=""/>
            <p:cNvPicPr/>
            <p:nvPr/>
          </p:nvPicPr>
          <p:blipFill>
            <a:blip r:embed="rId1"/>
            <a:stretch/>
          </p:blipFill>
          <p:spPr>
            <a:xfrm>
              <a:off x="399600" y="476640"/>
              <a:ext cx="97956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06" name="Group 10"/>
            <p:cNvGrpSpPr/>
            <p:nvPr/>
          </p:nvGrpSpPr>
          <p:grpSpPr>
            <a:xfrm>
              <a:off x="227520" y="587160"/>
              <a:ext cx="8928360" cy="540000"/>
              <a:chOff x="227520" y="587160"/>
              <a:chExt cx="8928360" cy="540000"/>
            </a:xfrm>
          </p:grpSpPr>
          <p:sp>
            <p:nvSpPr>
              <p:cNvPr id="407" name="Rectangle 11"/>
              <p:cNvSpPr/>
              <p:nvPr/>
            </p:nvSpPr>
            <p:spPr>
              <a:xfrm>
                <a:off x="1382760" y="587160"/>
                <a:ext cx="681876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8" name="Freeform 12"/>
              <p:cNvSpPr/>
              <p:nvPr/>
            </p:nvSpPr>
            <p:spPr>
              <a:xfrm>
                <a:off x="227520" y="1070640"/>
                <a:ext cx="8928360" cy="56520"/>
              </a:xfrm>
              <a:custGeom>
                <a:avLst/>
                <a:gdLst>
                  <a:gd name="textAreaLeft" fmla="*/ 0 w 8928360"/>
                  <a:gd name="textAreaRight" fmla="*/ 8929080 w 8928360"/>
                  <a:gd name="textAreaTop" fmla="*/ 0 h 56520"/>
                  <a:gd name="textAreaBottom" fmla="*/ 57240 h 565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2240" bIns="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ctangle 1"/>
          <p:cNvSpPr/>
          <p:nvPr/>
        </p:nvSpPr>
        <p:spPr>
          <a:xfrm>
            <a:off x="323640" y="2011680"/>
            <a:ext cx="7886520" cy="45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just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Работодатели уплачивают </a:t>
            </a:r>
            <a:r>
              <a:rPr b="1" lang="ru-RU" sz="20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страховые взносы 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 размере от </a:t>
            </a:r>
            <a:r>
              <a:rPr b="1" lang="ru-RU" sz="20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0,2%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до </a:t>
            </a:r>
            <a:r>
              <a:rPr b="1" lang="ru-RU" sz="20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8,5%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от Фонда оплаты труда. Первоначально размер взноса определяется исходя из вида деятельности. Но, сумма взноса может меняться, страхователю может быть установлена скидка или надбавка к страховому тарифу.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Скидки или надбавки 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рассчитываются по итогам работы страхователя за три года и устанавливаются страхователю с учетом состояния охраны труда (включая результаты специальной оценки условий труда, обязательных предварительных и периодических медицинских осмотров)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и расходов на обеспечение по страхованию (выплаты Фонда пострадавшим работникам предприятия).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Размер установленной скидки или надбавки не может превышать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40 % страхового тарифа. </a:t>
            </a:r>
            <a:r>
              <a:rPr b="1" lang="ru-RU" sz="16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      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Rectangle 2"/>
          <p:cNvSpPr/>
          <p:nvPr/>
        </p:nvSpPr>
        <p:spPr>
          <a:xfrm>
            <a:off x="323640" y="1094400"/>
            <a:ext cx="7886520" cy="833040"/>
          </a:xfrm>
          <a:prstGeom prst="rect">
            <a:avLst/>
          </a:prstGeom>
          <a:solidFill>
            <a:srgbClr val="ffffff"/>
          </a:solidFill>
          <a:ln>
            <a:solidFill>
              <a:srgbClr val="fda02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376092"/>
                </a:solidFill>
                <a:latin typeface="Times New Roman"/>
                <a:ea typeface="DejaVu Sans"/>
              </a:rPr>
              <a:t>Статья 22 ФЗ от 24 июля 1998 года №125-ФЗ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376092"/>
                </a:solidFill>
                <a:latin typeface="Times New Roman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376092"/>
                </a:solidFill>
                <a:latin typeface="Times New Roman"/>
                <a:ea typeface="DejaVu Sans"/>
              </a:rPr>
              <a:t>«Об обязательном социальном страховании от несчастных случаев на производстве и профессиональных заболеваний»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1" name="Group 8"/>
          <p:cNvGrpSpPr/>
          <p:nvPr/>
        </p:nvGrpSpPr>
        <p:grpSpPr>
          <a:xfrm>
            <a:off x="248760" y="188640"/>
            <a:ext cx="8928360" cy="794520"/>
            <a:chOff x="248760" y="188640"/>
            <a:chExt cx="8928360" cy="794520"/>
          </a:xfrm>
        </p:grpSpPr>
        <p:pic>
          <p:nvPicPr>
            <p:cNvPr id="412" name="Picture 9" descr=""/>
            <p:cNvPicPr/>
            <p:nvPr/>
          </p:nvPicPr>
          <p:blipFill>
            <a:blip r:embed="rId1"/>
            <a:stretch/>
          </p:blipFill>
          <p:spPr>
            <a:xfrm>
              <a:off x="420840" y="188640"/>
              <a:ext cx="97956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13" name="Group 10"/>
            <p:cNvGrpSpPr/>
            <p:nvPr/>
          </p:nvGrpSpPr>
          <p:grpSpPr>
            <a:xfrm>
              <a:off x="248760" y="299160"/>
              <a:ext cx="8928360" cy="539640"/>
              <a:chOff x="248760" y="299160"/>
              <a:chExt cx="8928360" cy="539640"/>
            </a:xfrm>
          </p:grpSpPr>
          <p:sp>
            <p:nvSpPr>
              <p:cNvPr id="414" name="Rectangle 11"/>
              <p:cNvSpPr/>
              <p:nvPr/>
            </p:nvSpPr>
            <p:spPr>
              <a:xfrm>
                <a:off x="1404000" y="299160"/>
                <a:ext cx="681876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5" name="Freeform 12"/>
              <p:cNvSpPr/>
              <p:nvPr/>
            </p:nvSpPr>
            <p:spPr>
              <a:xfrm>
                <a:off x="248760" y="782280"/>
                <a:ext cx="8928360" cy="56520"/>
              </a:xfrm>
              <a:custGeom>
                <a:avLst/>
                <a:gdLst>
                  <a:gd name="textAreaLeft" fmla="*/ 0 w 8928360"/>
                  <a:gd name="textAreaRight" fmla="*/ 8929080 w 8928360"/>
                  <a:gd name="textAreaTop" fmla="*/ 0 h 56520"/>
                  <a:gd name="textAreaBottom" fmla="*/ 57240 h 565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2240" bIns="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p:transition spd="slow">
    <p:cover dir="ld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4"/>
          <p:cNvSpPr/>
          <p:nvPr/>
        </p:nvSpPr>
        <p:spPr>
          <a:xfrm>
            <a:off x="169560" y="2610360"/>
            <a:ext cx="8064360" cy="28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Установление </a:t>
            </a:r>
            <a:r>
              <a:rPr b="1" lang="ru-RU" sz="24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скидки</a:t>
            </a:r>
            <a:r>
              <a:rPr b="1" lang="ru-RU" sz="24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 носит заявительный характер – работодателю необходимо обратиться в ФСС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до 1 ноября</a:t>
            </a:r>
            <a:r>
              <a:rPr b="1" lang="ru-RU" sz="24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Установление надбавки осуществляется в  автоматическом режиме.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Rectangle 5"/>
          <p:cNvSpPr/>
          <p:nvPr/>
        </p:nvSpPr>
        <p:spPr>
          <a:xfrm>
            <a:off x="248760" y="1917000"/>
            <a:ext cx="7905960" cy="428400"/>
          </a:xfrm>
          <a:prstGeom prst="rect">
            <a:avLst/>
          </a:prstGeom>
          <a:solidFill>
            <a:srgbClr val="ffffff"/>
          </a:solidFill>
          <a:ln>
            <a:solidFill>
              <a:srgbClr val="fda02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Установление скидок и надбавок к страховым тарифам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8" name="Group 8"/>
          <p:cNvGrpSpPr/>
          <p:nvPr/>
        </p:nvGrpSpPr>
        <p:grpSpPr>
          <a:xfrm>
            <a:off x="248760" y="188640"/>
            <a:ext cx="8928360" cy="794520"/>
            <a:chOff x="248760" y="188640"/>
            <a:chExt cx="8928360" cy="794520"/>
          </a:xfrm>
        </p:grpSpPr>
        <p:pic>
          <p:nvPicPr>
            <p:cNvPr id="419" name="Picture 9" descr=""/>
            <p:cNvPicPr/>
            <p:nvPr/>
          </p:nvPicPr>
          <p:blipFill>
            <a:blip r:embed="rId1"/>
            <a:stretch/>
          </p:blipFill>
          <p:spPr>
            <a:xfrm>
              <a:off x="420840" y="188640"/>
              <a:ext cx="97956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20" name="Group 10"/>
            <p:cNvGrpSpPr/>
            <p:nvPr/>
          </p:nvGrpSpPr>
          <p:grpSpPr>
            <a:xfrm>
              <a:off x="248760" y="299160"/>
              <a:ext cx="8928360" cy="539640"/>
              <a:chOff x="248760" y="299160"/>
              <a:chExt cx="8928360" cy="539640"/>
            </a:xfrm>
          </p:grpSpPr>
          <p:sp>
            <p:nvSpPr>
              <p:cNvPr id="421" name="Rectangle 11"/>
              <p:cNvSpPr/>
              <p:nvPr/>
            </p:nvSpPr>
            <p:spPr>
              <a:xfrm>
                <a:off x="1404000" y="299160"/>
                <a:ext cx="681876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2" name="Freeform 12"/>
              <p:cNvSpPr/>
              <p:nvPr/>
            </p:nvSpPr>
            <p:spPr>
              <a:xfrm>
                <a:off x="248760" y="782280"/>
                <a:ext cx="8928360" cy="56520"/>
              </a:xfrm>
              <a:custGeom>
                <a:avLst/>
                <a:gdLst>
                  <a:gd name="textAreaLeft" fmla="*/ 0 w 8928360"/>
                  <a:gd name="textAreaRight" fmla="*/ 8929080 w 8928360"/>
                  <a:gd name="textAreaTop" fmla="*/ 0 h 56520"/>
                  <a:gd name="textAreaBottom" fmla="*/ 57240 h 565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2240" bIns="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icture 1" descr=""/>
          <p:cNvPicPr/>
          <p:nvPr/>
        </p:nvPicPr>
        <p:blipFill>
          <a:blip r:embed="rId1"/>
          <a:stretch/>
        </p:blipFill>
        <p:spPr>
          <a:xfrm>
            <a:off x="112680" y="108000"/>
            <a:ext cx="932760" cy="796320"/>
          </a:xfrm>
          <a:prstGeom prst="rect">
            <a:avLst/>
          </a:prstGeom>
          <a:ln w="0">
            <a:noFill/>
          </a:ln>
        </p:spPr>
      </p:pic>
      <p:grpSp>
        <p:nvGrpSpPr>
          <p:cNvPr id="424" name="Group 2"/>
          <p:cNvGrpSpPr/>
          <p:nvPr/>
        </p:nvGrpSpPr>
        <p:grpSpPr>
          <a:xfrm>
            <a:off x="0" y="0"/>
            <a:ext cx="9862560" cy="356400"/>
            <a:chOff x="0" y="0"/>
            <a:chExt cx="9862560" cy="356400"/>
          </a:xfrm>
        </p:grpSpPr>
        <p:sp>
          <p:nvSpPr>
            <p:cNvPr id="425" name="Rectangle 3"/>
            <p:cNvSpPr/>
            <p:nvPr/>
          </p:nvSpPr>
          <p:spPr>
            <a:xfrm>
              <a:off x="1260360" y="0"/>
              <a:ext cx="7917840" cy="24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000" spc="-1" strike="noStrike">
                  <a:solidFill>
                    <a:srgbClr val="376092"/>
                  </a:solidFill>
                  <a:latin typeface="Calibri"/>
                  <a:ea typeface="DejaVu Sans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Freeform 4"/>
            <p:cNvSpPr/>
            <p:nvPr/>
          </p:nvSpPr>
          <p:spPr>
            <a:xfrm>
              <a:off x="0" y="285840"/>
              <a:ext cx="9862560" cy="70560"/>
            </a:xfrm>
            <a:custGeom>
              <a:avLst/>
              <a:gdLst>
                <a:gd name="textAreaLeft" fmla="*/ 0 w 9862560"/>
                <a:gd name="textAreaRight" fmla="*/ 9863280 w 9862560"/>
                <a:gd name="textAreaTop" fmla="*/ 0 h 70560"/>
                <a:gd name="textAreaBottom" fmla="*/ 71280 h 70560"/>
              </a:gdLst>
              <a:ahLst/>
              <a:rect l="textAreaLeft" t="textAreaTop" r="textAreaRight" b="textAreaBottom"/>
              <a:pathLst>
                <a:path w="9864725" h="72820">
                  <a:moveTo>
                    <a:pt x="1307569" y="27846"/>
                  </a:moveTo>
                  <a:lnTo>
                    <a:pt x="8557156" y="27846"/>
                  </a:lnTo>
                  <a:lnTo>
                    <a:pt x="8557156" y="44974"/>
                  </a:lnTo>
                  <a:lnTo>
                    <a:pt x="1307569" y="44974"/>
                  </a:lnTo>
                  <a:lnTo>
                    <a:pt x="1307569" y="27846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6280" bIns="2628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427" name="Rectangle 5"/>
          <p:cNvSpPr/>
          <p:nvPr/>
        </p:nvSpPr>
        <p:spPr>
          <a:xfrm>
            <a:off x="1116000" y="549360"/>
            <a:ext cx="7286040" cy="358200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/>
          </a:gradFill>
          <a:ln cap="sq" w="9360">
            <a:solidFill>
              <a:srgbClr val="4a7ebb"/>
            </a:solidFill>
            <a:miter/>
          </a:ln>
          <a:effectLst>
            <a:outerShdw algn="ctr" dir="5400000" dist="2016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17375e"/>
                </a:solidFill>
                <a:latin typeface="Calibri"/>
                <a:ea typeface="DejaVu Sans"/>
              </a:rPr>
              <a:t>Условия установления скидки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AutoShape 7"/>
          <p:cNvSpPr/>
          <p:nvPr/>
        </p:nvSpPr>
        <p:spPr>
          <a:xfrm>
            <a:off x="4643280" y="981000"/>
            <a:ext cx="288360" cy="35964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/>
          </a:gradFill>
          <a:ln cap="sq" w="9360">
            <a:solidFill>
              <a:srgbClr val="4a7ebb"/>
            </a:solidFill>
            <a:miter/>
          </a:ln>
          <a:effectLst>
            <a:outerShdw algn="ctr" dir="5400000" dist="2016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29" name="Rectangle 8"/>
          <p:cNvSpPr/>
          <p:nvPr/>
        </p:nvSpPr>
        <p:spPr>
          <a:xfrm>
            <a:off x="179280" y="1413000"/>
            <a:ext cx="7776360" cy="2879640"/>
          </a:xfrm>
          <a:prstGeom prst="rect">
            <a:avLst/>
          </a:prstGeom>
          <a:solidFill>
            <a:srgbClr val="ffffff"/>
          </a:solidFill>
          <a:ln cap="sq"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46800" bIns="46800" anchor="t">
            <a:noAutofit/>
          </a:bodyPr>
          <a:p>
            <a:pPr marL="343080" indent="-341280" algn="just">
              <a:lnSpc>
                <a:spcPct val="150000"/>
              </a:lnSpc>
              <a:spcBef>
                <a:spcPts val="451"/>
              </a:spcBef>
              <a:buClr>
                <a:srgbClr val="002060"/>
              </a:buClr>
              <a:buFont typeface="Wingdings" charset="2"/>
              <a:buChar char=""/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r>
              <a:rPr b="1" lang="ru-RU" sz="1800" spc="-1" strike="noStrike">
                <a:solidFill>
                  <a:srgbClr val="b96b31"/>
                </a:solidFill>
                <a:latin typeface="Calibri"/>
                <a:ea typeface="DejaVu Sans"/>
              </a:rPr>
              <a:t>Осуществление</a:t>
            </a:r>
            <a:r>
              <a:rPr b="1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 финансово-экономической деятельности </a:t>
            </a:r>
            <a:r>
              <a:rPr b="1" lang="ru-RU" sz="1800" spc="-1" strike="noStrike">
                <a:solidFill>
                  <a:srgbClr val="b96b31"/>
                </a:solidFill>
                <a:latin typeface="Calibri"/>
                <a:ea typeface="DejaVu Sans"/>
              </a:rPr>
              <a:t>более 3 лет </a:t>
            </a:r>
            <a:r>
              <a:rPr b="1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с момента его государственной регистрации;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280" algn="just">
              <a:lnSpc>
                <a:spcPct val="150000"/>
              </a:lnSpc>
              <a:spcBef>
                <a:spcPts val="451"/>
              </a:spcBef>
              <a:buClr>
                <a:srgbClr val="c00000"/>
              </a:buClr>
              <a:buFont typeface="Wingdings" charset="2"/>
              <a:buChar char=""/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r>
              <a:rPr b="1" lang="ru-RU" sz="1800" spc="-1" strike="noStrike">
                <a:solidFill>
                  <a:srgbClr val="b96b31"/>
                </a:solidFill>
                <a:latin typeface="Calibri"/>
                <a:ea typeface="DejaVu Sans"/>
              </a:rPr>
              <a:t>отсутствие задолженности </a:t>
            </a:r>
            <a:r>
              <a:rPr b="1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по уплате страховых взносов, </a:t>
            </a:r>
            <a:r>
              <a:rPr b="1" lang="ru-RU" sz="1800" spc="-1" strike="noStrike">
                <a:solidFill>
                  <a:srgbClr val="b96b31"/>
                </a:solidFill>
                <a:latin typeface="Calibri"/>
                <a:ea typeface="DejaVu Sans"/>
              </a:rPr>
              <a:t>пеней и штрафов на дату подачи заявления;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280" algn="just">
              <a:lnSpc>
                <a:spcPct val="150000"/>
              </a:lnSpc>
              <a:spcBef>
                <a:spcPts val="451"/>
              </a:spcBef>
              <a:buClr>
                <a:srgbClr val="10253f"/>
              </a:buClr>
              <a:buFont typeface="Wingdings" charset="2"/>
              <a:buChar char=""/>
              <a:tabLst>
                <a:tab algn="l" pos="343080"/>
                <a:tab algn="l" pos="1257480"/>
                <a:tab algn="l" pos="2171880"/>
                <a:tab algn="l" pos="3086280"/>
                <a:tab algn="l" pos="4000680"/>
                <a:tab algn="l" pos="4915080"/>
                <a:tab algn="l" pos="5829480"/>
                <a:tab algn="l" pos="6743880"/>
                <a:tab algn="l" pos="7658280"/>
                <a:tab algn="l" pos="8572680"/>
                <a:tab algn="l" pos="9487080"/>
                <a:tab algn="l" pos="10401480"/>
              </a:tabLst>
            </a:pPr>
            <a:r>
              <a:rPr b="0" lang="ru-RU" sz="1800" spc="-1" strike="noStrike">
                <a:solidFill>
                  <a:srgbClr val="10253f"/>
                </a:solidFill>
                <a:latin typeface="Calibri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b96b31"/>
                </a:solidFill>
                <a:latin typeface="Calibri"/>
                <a:ea typeface="DejaVu Sans"/>
              </a:rPr>
              <a:t>отсутствие</a:t>
            </a:r>
            <a:r>
              <a:rPr b="1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 в предшествующем финансовом году </a:t>
            </a:r>
            <a:r>
              <a:rPr b="1" lang="ru-RU" sz="1800" spc="-1" strike="noStrike">
                <a:solidFill>
                  <a:srgbClr val="b96b31"/>
                </a:solidFill>
                <a:latin typeface="Calibri"/>
                <a:ea typeface="DejaVu Sans"/>
              </a:rPr>
              <a:t>страхового случая со смертельным исходом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, </a:t>
            </a:r>
            <a:r>
              <a:rPr b="1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произошедшего не по вине третьих лиц;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280" algn="just">
              <a:lnSpc>
                <a:spcPct val="90000"/>
              </a:lnSpc>
              <a:spcBef>
                <a:spcPts val="45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280" algn="just">
              <a:lnSpc>
                <a:spcPct val="90000"/>
              </a:lnSpc>
              <a:spcBef>
                <a:spcPts val="45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Rectangle 2"/>
          <p:cNvSpPr/>
          <p:nvPr/>
        </p:nvSpPr>
        <p:spPr>
          <a:xfrm>
            <a:off x="252000" y="4581000"/>
            <a:ext cx="3238920" cy="2043000"/>
          </a:xfrm>
          <a:prstGeom prst="rect">
            <a:avLst/>
          </a:prstGeom>
          <a:solidFill>
            <a:srgbClr val="ffffff"/>
          </a:solidFill>
          <a:ln cap="sq" w="25560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 u="sng">
                <a:solidFill>
                  <a:srgbClr val="c00000"/>
                </a:solidFill>
                <a:uFillTx/>
                <a:latin typeface="Calibri"/>
                <a:ea typeface="DejaVu Sans"/>
              </a:rPr>
              <a:t>скидка не устанавливается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17375e"/>
                </a:solidFill>
                <a:latin typeface="Calibri"/>
                <a:ea typeface="DejaVu Sans"/>
              </a:rPr>
              <a:t>при наличии у страхователя в предыдущем году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17375e"/>
                </a:solidFill>
                <a:latin typeface="Calibri"/>
                <a:ea typeface="DejaVu Sans"/>
              </a:rPr>
              <a:t>страхового случая со смертельным исходом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Rectangle 1"/>
          <p:cNvSpPr/>
          <p:nvPr/>
        </p:nvSpPr>
        <p:spPr>
          <a:xfrm>
            <a:off x="3996000" y="4581000"/>
            <a:ext cx="3887640" cy="2015640"/>
          </a:xfrm>
          <a:prstGeom prst="rect">
            <a:avLst/>
          </a:prstGeom>
          <a:solidFill>
            <a:srgbClr val="ffffff"/>
          </a:solidFill>
          <a:ln cap="sq" w="25560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 u="sng">
                <a:solidFill>
                  <a:srgbClr val="c00000"/>
                </a:solidFill>
                <a:uFillTx/>
                <a:latin typeface="Calibri"/>
                <a:ea typeface="DejaVu Sans"/>
              </a:rPr>
              <a:t>надбавка устанавливается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17375e"/>
                </a:solidFill>
                <a:latin typeface="Calibri"/>
                <a:ea typeface="DejaVu Sans"/>
              </a:rPr>
              <a:t>при  наличии у страхователя в предыдущем году группового несчастного случая (два человека и более) со смертельным исходом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8"/>
          <p:cNvSpPr/>
          <p:nvPr/>
        </p:nvSpPr>
        <p:spPr>
          <a:xfrm>
            <a:off x="395640" y="1964520"/>
            <a:ext cx="7773480" cy="24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Подать заявление на  получение скидки к страховому тарифу или </a:t>
            </a:r>
            <a:r>
              <a:rPr b="1" lang="ru-RU" sz="24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получить любую государственную услугу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Фонда социального страхования можно через портал госуслуг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8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www.gosuslugi.ru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3" name="Picture 6" descr="http://istanbul.spb.ru/img/471b6fa907d64353c85877fed78230cb.jpg"/>
          <p:cNvPicPr/>
          <p:nvPr/>
        </p:nvPicPr>
        <p:blipFill>
          <a:blip r:embed="rId1"/>
          <a:stretch/>
        </p:blipFill>
        <p:spPr>
          <a:xfrm>
            <a:off x="3132000" y="5157360"/>
            <a:ext cx="2474640" cy="1343160"/>
          </a:xfrm>
          <a:prstGeom prst="rect">
            <a:avLst/>
          </a:prstGeom>
          <a:ln w="0">
            <a:noFill/>
          </a:ln>
        </p:spPr>
      </p:pic>
      <p:grpSp>
        <p:nvGrpSpPr>
          <p:cNvPr id="434" name="Group 8"/>
          <p:cNvGrpSpPr/>
          <p:nvPr/>
        </p:nvGrpSpPr>
        <p:grpSpPr>
          <a:xfrm>
            <a:off x="248760" y="188640"/>
            <a:ext cx="8928360" cy="794520"/>
            <a:chOff x="248760" y="188640"/>
            <a:chExt cx="8928360" cy="794520"/>
          </a:xfrm>
        </p:grpSpPr>
        <p:pic>
          <p:nvPicPr>
            <p:cNvPr id="435" name="Picture 9" descr=""/>
            <p:cNvPicPr/>
            <p:nvPr/>
          </p:nvPicPr>
          <p:blipFill>
            <a:blip r:embed="rId2"/>
            <a:stretch/>
          </p:blipFill>
          <p:spPr>
            <a:xfrm>
              <a:off x="420840" y="188640"/>
              <a:ext cx="97956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36" name="Group 10"/>
            <p:cNvGrpSpPr/>
            <p:nvPr/>
          </p:nvGrpSpPr>
          <p:grpSpPr>
            <a:xfrm>
              <a:off x="248760" y="299160"/>
              <a:ext cx="8928360" cy="539640"/>
              <a:chOff x="248760" y="299160"/>
              <a:chExt cx="8928360" cy="539640"/>
            </a:xfrm>
          </p:grpSpPr>
          <p:sp>
            <p:nvSpPr>
              <p:cNvPr id="437" name="Rectangle 11"/>
              <p:cNvSpPr/>
              <p:nvPr/>
            </p:nvSpPr>
            <p:spPr>
              <a:xfrm>
                <a:off x="1404000" y="299160"/>
                <a:ext cx="681876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8" name="Freeform 12"/>
              <p:cNvSpPr/>
              <p:nvPr/>
            </p:nvSpPr>
            <p:spPr>
              <a:xfrm>
                <a:off x="248760" y="782280"/>
                <a:ext cx="8928360" cy="56520"/>
              </a:xfrm>
              <a:custGeom>
                <a:avLst/>
                <a:gdLst>
                  <a:gd name="textAreaLeft" fmla="*/ 0 w 8928360"/>
                  <a:gd name="textAreaRight" fmla="*/ 8929080 w 8928360"/>
                  <a:gd name="textAreaTop" fmla="*/ 0 h 56520"/>
                  <a:gd name="textAreaBottom" fmla="*/ 57240 h 565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2240" bIns="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2"/>
          <p:cNvSpPr/>
          <p:nvPr/>
        </p:nvSpPr>
        <p:spPr>
          <a:xfrm>
            <a:off x="323640" y="1571760"/>
            <a:ext cx="7920000" cy="4304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0" rIns="72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200" spc="-1" strike="noStrike">
                <a:solidFill>
                  <a:srgbClr val="002060"/>
                </a:solidFill>
                <a:latin typeface="Georgia"/>
                <a:ea typeface="DejaVu Sans"/>
              </a:rPr>
              <a:t>Обеспечение 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200" spc="-1" strike="noStrike">
                <a:solidFill>
                  <a:srgbClr val="002060"/>
                </a:solidFill>
                <a:latin typeface="Georgia"/>
                <a:ea typeface="DejaVu Sans"/>
              </a:rPr>
              <a:t>по страхованию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Rectangle 12"/>
          <p:cNvSpPr/>
          <p:nvPr/>
        </p:nvSpPr>
        <p:spPr>
          <a:xfrm>
            <a:off x="557280" y="6354720"/>
            <a:ext cx="792108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324000" indent="-3240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  <a:ea typeface="Lucida Sans Unicode"/>
              </a:rPr>
              <a:t>2022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24000" indent="-3240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  <a:ea typeface="Lucida Sans Unicode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1" name="Group 8"/>
          <p:cNvGrpSpPr/>
          <p:nvPr/>
        </p:nvGrpSpPr>
        <p:grpSpPr>
          <a:xfrm>
            <a:off x="248760" y="188640"/>
            <a:ext cx="8928360" cy="794520"/>
            <a:chOff x="248760" y="188640"/>
            <a:chExt cx="8928360" cy="794520"/>
          </a:xfrm>
        </p:grpSpPr>
        <p:pic>
          <p:nvPicPr>
            <p:cNvPr id="442" name="Picture 9" descr=""/>
            <p:cNvPicPr/>
            <p:nvPr/>
          </p:nvPicPr>
          <p:blipFill>
            <a:blip r:embed="rId1"/>
            <a:stretch/>
          </p:blipFill>
          <p:spPr>
            <a:xfrm>
              <a:off x="420840" y="188640"/>
              <a:ext cx="97956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43" name="Group 10"/>
            <p:cNvGrpSpPr/>
            <p:nvPr/>
          </p:nvGrpSpPr>
          <p:grpSpPr>
            <a:xfrm>
              <a:off x="248760" y="299160"/>
              <a:ext cx="8928360" cy="539640"/>
              <a:chOff x="248760" y="299160"/>
              <a:chExt cx="8928360" cy="539640"/>
            </a:xfrm>
          </p:grpSpPr>
          <p:sp>
            <p:nvSpPr>
              <p:cNvPr id="444" name="Rectangle 11"/>
              <p:cNvSpPr/>
              <p:nvPr/>
            </p:nvSpPr>
            <p:spPr>
              <a:xfrm>
                <a:off x="1404000" y="299160"/>
                <a:ext cx="681876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5" name="Freeform 12"/>
              <p:cNvSpPr/>
              <p:nvPr/>
            </p:nvSpPr>
            <p:spPr>
              <a:xfrm>
                <a:off x="248760" y="782280"/>
                <a:ext cx="8928360" cy="56520"/>
              </a:xfrm>
              <a:custGeom>
                <a:avLst/>
                <a:gdLst>
                  <a:gd name="textAreaLeft" fmla="*/ 0 w 8928360"/>
                  <a:gd name="textAreaRight" fmla="*/ 8929080 w 8928360"/>
                  <a:gd name="textAreaTop" fmla="*/ 0 h 56520"/>
                  <a:gd name="textAreaBottom" fmla="*/ 57240 h 565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2240" bIns="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395640" y="357120"/>
            <a:ext cx="1295280" cy="1075320"/>
          </a:xfrm>
          <a:prstGeom prst="rect">
            <a:avLst/>
          </a:prstGeom>
          <a:ln w="0">
            <a:noFill/>
          </a:ln>
        </p:spPr>
      </p:pic>
      <p:sp>
        <p:nvSpPr>
          <p:cNvPr id="303" name="Rectangle 4"/>
          <p:cNvSpPr/>
          <p:nvPr/>
        </p:nvSpPr>
        <p:spPr>
          <a:xfrm>
            <a:off x="1979640" y="189000"/>
            <a:ext cx="6267960" cy="12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541440"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Федеральный закон от 24.07.1998 № 125-ФЗ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541440"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«Об обязательном социальном страховании  от несчастных случаев на производстве и профессиональных заболеваний»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AutoShape 2"/>
          <p:cNvSpPr/>
          <p:nvPr/>
        </p:nvSpPr>
        <p:spPr>
          <a:xfrm>
            <a:off x="395640" y="1700640"/>
            <a:ext cx="3457440" cy="4429800"/>
          </a:xfrm>
          <a:prstGeom prst="rightArrow">
            <a:avLst>
              <a:gd name="adj1" fmla="val 86065"/>
              <a:gd name="adj2" fmla="val 25000"/>
            </a:avLst>
          </a:prstGeom>
          <a:gradFill rotWithShape="0">
            <a:gsLst>
              <a:gs pos="0">
                <a:srgbClr val="ffffff">
                  <a:alpha val="52156"/>
                </a:srgbClr>
              </a:gs>
              <a:gs pos="100000">
                <a:srgbClr val="ffcc66"/>
              </a:gs>
            </a:gsLst>
            <a:lin ang="0"/>
          </a:gradFill>
          <a:ln w="9525">
            <a:noFill/>
          </a:ln>
          <a:effectLst>
            <a:outerShdw algn="ctr" dir="2700000" dist="35638" rotWithShape="0">
              <a:srgbClr val="ffff99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232f4e"/>
                </a:solidFill>
                <a:latin typeface="Trebuchet MS"/>
                <a:ea typeface="DejaVu Sans"/>
              </a:rPr>
              <a:t>ЗАДАЧИ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обязательного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социального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страхования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от несчастных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случаев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на производстве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и профессиональных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заболеваний</a:t>
            </a:r>
            <a:r>
              <a:rPr b="0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232f4e"/>
                </a:solidFill>
                <a:latin typeface="Arial"/>
                <a:ea typeface="DejaVu Sans"/>
              </a:rPr>
              <a:t>(Статья 1)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Прямоугольник 15"/>
          <p:cNvSpPr/>
          <p:nvPr/>
        </p:nvSpPr>
        <p:spPr>
          <a:xfrm>
            <a:off x="3855600" y="5013720"/>
            <a:ext cx="4392000" cy="1309320"/>
          </a:xfrm>
          <a:prstGeom prst="rect">
            <a:avLst/>
          </a:prstGeom>
          <a:solidFill>
            <a:srgbClr val="ffffff"/>
          </a:solidFill>
          <a:ln>
            <a:solidFill>
              <a:srgbClr val="fda02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marL="88920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- Возмещение вреда, причиненного жизни и здоровью застрахованного при исполнении им обязанностей по трудовому договору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Прямоугольник 14"/>
          <p:cNvSpPr/>
          <p:nvPr/>
        </p:nvSpPr>
        <p:spPr>
          <a:xfrm>
            <a:off x="3855600" y="3494520"/>
            <a:ext cx="4392000" cy="1309320"/>
          </a:xfrm>
          <a:prstGeom prst="rect">
            <a:avLst/>
          </a:prstGeom>
          <a:solidFill>
            <a:srgbClr val="ffffff"/>
          </a:solidFill>
          <a:ln>
            <a:solidFill>
              <a:srgbClr val="fda02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marL="88920">
              <a:lnSpc>
                <a:spcPct val="100000"/>
              </a:lnSpc>
            </a:pPr>
            <a:r>
              <a:rPr b="1" lang="ru-RU" sz="20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- Обеспечение экономической заинтересованности работодателей в снижении профессионального риска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Прямоугольник 16"/>
          <p:cNvSpPr/>
          <p:nvPr/>
        </p:nvSpPr>
        <p:spPr>
          <a:xfrm>
            <a:off x="3855600" y="1667880"/>
            <a:ext cx="4392000" cy="1614240"/>
          </a:xfrm>
          <a:prstGeom prst="rect">
            <a:avLst/>
          </a:prstGeom>
          <a:solidFill>
            <a:srgbClr val="ffffff"/>
          </a:solidFill>
          <a:ln>
            <a:solidFill>
              <a:srgbClr val="fda02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marL="88920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- Финансирование предупредительных мер по сокращению производственного травматизма и профессиональных заболеваний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7786440" cy="479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Порядок расследования несчастных случаев на производстве определен </a:t>
            </a:r>
            <a:r>
              <a:rPr b="1" lang="ru-RU" sz="2800" spc="-1" strike="noStrike">
                <a:solidFill>
                  <a:srgbClr val="cc0000"/>
                </a:solidFill>
                <a:latin typeface="Times New Roman"/>
              </a:rPr>
              <a:t>Трудовым кодексом (ст. 227-231) 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и</a:t>
            </a:r>
            <a:r>
              <a:rPr b="1" lang="ru-RU" sz="2800" spc="-1" strike="noStrike">
                <a:solidFill>
                  <a:srgbClr val="cc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203a4e"/>
                </a:solidFill>
                <a:latin typeface="Times New Roman"/>
              </a:rPr>
              <a:t>Положением об особенностях расследования несчастных случаев на производстве (утв. Постановлением Министерства труда и социального развития РФ от 24.10.2002 г. № 73).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7" name="Group 8"/>
          <p:cNvGrpSpPr/>
          <p:nvPr/>
        </p:nvGrpSpPr>
        <p:grpSpPr>
          <a:xfrm>
            <a:off x="248760" y="188640"/>
            <a:ext cx="8928360" cy="794520"/>
            <a:chOff x="248760" y="188640"/>
            <a:chExt cx="8928360" cy="794520"/>
          </a:xfrm>
        </p:grpSpPr>
        <p:pic>
          <p:nvPicPr>
            <p:cNvPr id="448" name="Picture 9" descr=""/>
            <p:cNvPicPr/>
            <p:nvPr/>
          </p:nvPicPr>
          <p:blipFill>
            <a:blip r:embed="rId1"/>
            <a:stretch/>
          </p:blipFill>
          <p:spPr>
            <a:xfrm>
              <a:off x="420840" y="188640"/>
              <a:ext cx="97956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49" name="Group 10"/>
            <p:cNvGrpSpPr/>
            <p:nvPr/>
          </p:nvGrpSpPr>
          <p:grpSpPr>
            <a:xfrm>
              <a:off x="248760" y="299160"/>
              <a:ext cx="8928360" cy="539640"/>
              <a:chOff x="248760" y="299160"/>
              <a:chExt cx="8928360" cy="539640"/>
            </a:xfrm>
          </p:grpSpPr>
          <p:sp>
            <p:nvSpPr>
              <p:cNvPr id="450" name="Rectangle 11"/>
              <p:cNvSpPr/>
              <p:nvPr/>
            </p:nvSpPr>
            <p:spPr>
              <a:xfrm>
                <a:off x="1404000" y="299160"/>
                <a:ext cx="681876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1" name="Freeform 12"/>
              <p:cNvSpPr/>
              <p:nvPr/>
            </p:nvSpPr>
            <p:spPr>
              <a:xfrm>
                <a:off x="248760" y="782280"/>
                <a:ext cx="8928360" cy="56520"/>
              </a:xfrm>
              <a:custGeom>
                <a:avLst/>
                <a:gdLst>
                  <a:gd name="textAreaLeft" fmla="*/ 0 w 8928360"/>
                  <a:gd name="textAreaRight" fmla="*/ 8929080 w 8928360"/>
                  <a:gd name="textAreaTop" fmla="*/ 0 h 56520"/>
                  <a:gd name="textAreaBottom" fmla="*/ 57240 h 565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2240" bIns="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/>
          </p:nvPr>
        </p:nvSpPr>
        <p:spPr>
          <a:xfrm>
            <a:off x="467640" y="2061000"/>
            <a:ext cx="7619400" cy="455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232f4e"/>
                </a:solidFill>
                <a:latin typeface="Times New Roman"/>
              </a:rPr>
              <a:t>● </a:t>
            </a:r>
            <a:r>
              <a:rPr b="1" lang="ru-RU" sz="2200" spc="-1" strike="noStrike">
                <a:solidFill>
                  <a:srgbClr val="c00000"/>
                </a:solidFill>
                <a:latin typeface="Times New Roman"/>
              </a:rPr>
              <a:t>Немедленно</a:t>
            </a:r>
            <a:r>
              <a:rPr b="1" lang="ru-RU" sz="2200" spc="-1" strike="noStrike">
                <a:solidFill>
                  <a:srgbClr val="232f4e"/>
                </a:solidFill>
                <a:latin typeface="Times New Roman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Times New Roman"/>
              </a:rPr>
              <a:t>организовать первую помощь </a:t>
            </a:r>
            <a:r>
              <a:rPr b="1" lang="ru-RU" sz="2200" spc="-1" strike="noStrike">
                <a:solidFill>
                  <a:srgbClr val="232f4e"/>
                </a:solidFill>
                <a:latin typeface="Times New Roman"/>
              </a:rPr>
              <a:t>пострадавшему и при необходимости доставку его в медицинскую организацию;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● </a:t>
            </a:r>
            <a:r>
              <a:rPr b="1" lang="ru-RU" sz="2200" spc="-1" strike="noStrike">
                <a:solidFill>
                  <a:srgbClr val="c00000"/>
                </a:solidFill>
                <a:latin typeface="Times New Roman"/>
              </a:rPr>
              <a:t>Принять неотложные меры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по предотвращению развития аварийной или иной чрезвычайной ситуации;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●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Сохранить до начала расследования несчастного случая обстановку (если это не угрожает жизни и здоровью других лиц и не ведет к катастрофе, аварии или возникновению иных чрезвычайных обстоятельств)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● </a:t>
            </a:r>
            <a:r>
              <a:rPr b="1" lang="ru-RU" sz="2200" spc="-1" strike="noStrike">
                <a:solidFill>
                  <a:srgbClr val="c00000"/>
                </a:solidFill>
                <a:latin typeface="Times New Roman"/>
              </a:rPr>
              <a:t>В течение суток направить  извещение  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в филиал Фонда социального страхования по месту регистрации работодателя в качестве страхователя.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3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454" name="TextBox 1"/>
          <p:cNvSpPr/>
          <p:nvPr/>
        </p:nvSpPr>
        <p:spPr>
          <a:xfrm>
            <a:off x="2267640" y="170280"/>
            <a:ext cx="590400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При наступлении несчастного случая на производстве </a:t>
            </a:r>
            <a:r>
              <a:rPr b="1" lang="ru-RU" sz="3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работодатель обязан: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/>
          </p:nvPr>
        </p:nvSpPr>
        <p:spPr>
          <a:xfrm>
            <a:off x="467640" y="1955520"/>
            <a:ext cx="7619400" cy="455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300" spc="-1" strike="noStrike">
                <a:solidFill>
                  <a:srgbClr val="232f4e"/>
                </a:solidFill>
                <a:latin typeface="Times New Roman"/>
              </a:rPr>
              <a:t>- в государственную инспекцию труда;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300" spc="-1" strike="noStrike">
                <a:solidFill>
                  <a:srgbClr val="232f4e"/>
                </a:solidFill>
                <a:latin typeface="Times New Roman"/>
              </a:rPr>
              <a:t>- в прокуратуру по месту происшествия;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300" spc="-1" strike="noStrike">
                <a:solidFill>
                  <a:srgbClr val="232f4e"/>
                </a:solidFill>
                <a:latin typeface="Times New Roman"/>
              </a:rPr>
              <a:t>- в орган исполнительной власти субъекта РФ и (или) орган местного самоуправления;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300" spc="-1" strike="noStrike">
                <a:solidFill>
                  <a:srgbClr val="232f4e"/>
                </a:solidFill>
                <a:latin typeface="Times New Roman"/>
              </a:rPr>
              <a:t>- в территориальное объединение профсоюзов;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300" spc="-1" strike="noStrike">
                <a:solidFill>
                  <a:srgbClr val="232f4e"/>
                </a:solidFill>
                <a:latin typeface="Times New Roman"/>
              </a:rPr>
              <a:t>- в территориальный орган федерального органа исполнительной власти, (если несчастный случай произошел в организации или на объекте, подконтрольном этому органу);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300" spc="-1" strike="noStrike">
                <a:solidFill>
                  <a:srgbClr val="b96b31"/>
                </a:solidFill>
                <a:latin typeface="Times New Roman"/>
              </a:rPr>
              <a:t>- о тяжелом несчастном случае или несчастном слу-чае со смертельным исходом известить родственников пострадавшего.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6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457" name="TextBox 1"/>
          <p:cNvSpPr/>
          <p:nvPr/>
        </p:nvSpPr>
        <p:spPr>
          <a:xfrm>
            <a:off x="2267640" y="170280"/>
            <a:ext cx="5976000" cy="17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chemeClr val="accent5">
                    <a:lumMod val="75000"/>
                  </a:schemeClr>
                </a:solidFill>
                <a:latin typeface="Times New Roman"/>
                <a:ea typeface="DejaVu Sans"/>
              </a:rPr>
              <a:t>При групповом несчастном случае (два человека и более), тяжелом несчастном случае или несчастном случае со смертельным исходом направить извещение (помимо ФСС):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/>
          </p:nvPr>
        </p:nvSpPr>
        <p:spPr>
          <a:xfrm>
            <a:off x="107640" y="1415520"/>
            <a:ext cx="8136360" cy="510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b96b31"/>
                </a:solidFill>
                <a:latin typeface="Times New Roman"/>
              </a:rPr>
              <a:t>Легких - </a:t>
            </a:r>
            <a:r>
              <a:rPr b="1" lang="ru-RU" sz="2400" spc="-1" strike="noStrike">
                <a:solidFill>
                  <a:srgbClr val="232f4e"/>
                </a:solidFill>
                <a:latin typeface="Times New Roman"/>
              </a:rPr>
              <a:t>проводится комиссией, формируемой работодателем в течение трех дней.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232f4e"/>
                </a:solidFill>
                <a:latin typeface="Times New Roman"/>
              </a:rPr>
              <a:t>При расследовании </a:t>
            </a:r>
            <a:r>
              <a:rPr b="1" lang="ru-RU" sz="2400" spc="-1" strike="noStrike">
                <a:solidFill>
                  <a:srgbClr val="b96b31"/>
                </a:solidFill>
                <a:latin typeface="Times New Roman"/>
              </a:rPr>
              <a:t>тяжелых и смертельных </a:t>
            </a:r>
            <a:r>
              <a:rPr b="1" lang="ru-RU" sz="2400" spc="-1" strike="noStrike">
                <a:solidFill>
                  <a:srgbClr val="232f4e"/>
                </a:solidFill>
                <a:latin typeface="Times New Roman"/>
              </a:rPr>
              <a:t>случаев в состав комиссии включаются: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144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- представитель Фонда социального страхования;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144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- государственный инспектор труда;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144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- представители органа исполнительной  власти субъекта Российской Федерации  или органа   местного  самоуправления  (по согласованию);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144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-представитель территориального  объединения организаций профсоюзов.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144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По итогам расследования оформляется Акт формы Н-1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144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Один экземпляр Акта направляется в ФСС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9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460" name="TextBox 1"/>
          <p:cNvSpPr/>
          <p:nvPr/>
        </p:nvSpPr>
        <p:spPr>
          <a:xfrm>
            <a:off x="2267640" y="170280"/>
            <a:ext cx="59760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5">
                    <a:lumMod val="75000"/>
                  </a:schemeClr>
                </a:solidFill>
                <a:latin typeface="Times New Roman"/>
                <a:ea typeface="DejaVu Sans"/>
              </a:rPr>
              <a:t>Расследование несчастных случаев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462" name="Заголовок 5"/>
          <p:cNvSpPr/>
          <p:nvPr/>
        </p:nvSpPr>
        <p:spPr>
          <a:xfrm>
            <a:off x="2699640" y="409320"/>
            <a:ext cx="4481640" cy="8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4000"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ru-RU" sz="2100" spc="-1" strike="noStrike">
                <a:solidFill>
                  <a:srgbClr val="1f4e79"/>
                </a:solidFill>
                <a:latin typeface="Calibri Light"/>
                <a:ea typeface="DejaVu Sans"/>
              </a:rPr>
              <a:t>Динамика страховых случаев за 5 лет (2014-2018)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3" name="Диаграмма 10"/>
          <p:cNvGraphicFramePr/>
          <p:nvPr/>
        </p:nvGraphicFramePr>
        <p:xfrm>
          <a:off x="395640" y="1484640"/>
          <a:ext cx="7993080" cy="381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4" name="TextBox 11"/>
          <p:cNvSpPr/>
          <p:nvPr/>
        </p:nvSpPr>
        <p:spPr>
          <a:xfrm>
            <a:off x="251640" y="5517360"/>
            <a:ext cx="9024480" cy="84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50" spc="-1" strike="noStrike">
                <a:solidFill>
                  <a:srgbClr val="b31d36"/>
                </a:solidFill>
                <a:latin typeface="Times New Roman"/>
                <a:ea typeface="DejaVu Sans"/>
              </a:rPr>
              <a:t>За пять лет количество несчастных случаев на производстве снизилось на 12,2%;</a:t>
            </a: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50" spc="-1" strike="noStrike">
                <a:solidFill>
                  <a:srgbClr val="b31d36"/>
                </a:solidFill>
                <a:latin typeface="Times New Roman"/>
                <a:ea typeface="DejaVu Sans"/>
              </a:rPr>
              <a:t> </a:t>
            </a:r>
            <a:r>
              <a:rPr b="0" lang="ru-RU" sz="1650" spc="-1" strike="noStrike">
                <a:solidFill>
                  <a:srgbClr val="b31d36"/>
                </a:solidFill>
                <a:latin typeface="Times New Roman"/>
                <a:ea typeface="DejaVu Sans"/>
              </a:rPr>
              <a:t>тяжелых – на 16,2%; смертельных – на 32,4%. </a:t>
            </a: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5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Количество профессиональных заболеваний снизилось на 55%.</a:t>
            </a: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22760"/>
            <a:ext cx="1079280" cy="881640"/>
          </a:xfrm>
          <a:prstGeom prst="rect">
            <a:avLst/>
          </a:prstGeom>
          <a:ln w="0">
            <a:noFill/>
          </a:ln>
        </p:spPr>
      </p:pic>
      <p:sp>
        <p:nvSpPr>
          <p:cNvPr id="466" name="Прямоугольник 5"/>
          <p:cNvSpPr/>
          <p:nvPr/>
        </p:nvSpPr>
        <p:spPr>
          <a:xfrm>
            <a:off x="1691640" y="199080"/>
            <a:ext cx="640800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Book Antiqua"/>
                <a:ea typeface="DejaVu Sans"/>
              </a:rPr>
              <a:t>САМЫЕ ОПАСНЫЕ ОТРАСЛИ ПРОИЗВОДСТВА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Book Antiqua"/>
                <a:ea typeface="DejaVu Sans"/>
              </a:rPr>
              <a:t>В 2018 ГОДУ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7" name="Таблица 8"/>
          <p:cNvGraphicFramePr/>
          <p:nvPr/>
        </p:nvGraphicFramePr>
        <p:xfrm>
          <a:off x="251640" y="1052640"/>
          <a:ext cx="7703640" cy="5337360"/>
        </p:xfrm>
        <a:graphic>
          <a:graphicData uri="http://schemas.openxmlformats.org/drawingml/2006/table">
            <a:tbl>
              <a:tblPr/>
              <a:tblGrid>
                <a:gridCol w="3168000"/>
                <a:gridCol w="1060920"/>
                <a:gridCol w="645840"/>
                <a:gridCol w="799560"/>
                <a:gridCol w="861120"/>
                <a:gridCol w="1168560"/>
              </a:tblGrid>
              <a:tr h="136800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видов экономической деятельности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Среднесписочная численность работников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Несчастные случаи на производстве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т.ч. со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смертельным исходом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т.ч. тяжелые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несчастных случаев на тысячу работающих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26928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0000"/>
                          </a:solidFill>
                          <a:latin typeface="Times New Roman CYR"/>
                        </a:rPr>
                        <a:t>Добыча металлических руд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3011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7,31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5241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Times New Roman CYR"/>
                        </a:rPr>
                        <a:t>Обработка древесины и производство изделий из дерева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3867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4,65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26928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Рыболовство и рыбоводство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10341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3,67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26928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Лесоводство и лесозаготовки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6688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3,59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4021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Деятельность почтовой связи и курьерская деятельность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5019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2,39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26928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Строительство инженерных сооружений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4703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2,34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3654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Добыча угля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3915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2,30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4021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Производство прочих транспортных средств и оборудования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13150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2,28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26928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Производство пищевых продуктов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15029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2,20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  <a:tr h="414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Складское хозяйство и вспомогательная транспортная деятельность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31446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2,13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6ceca"/>
                        </a:gs>
                        <a:gs pos="100000">
                          <a:srgbClr val="ffffff"/>
                        </a:gs>
                      </a:gsLst>
                      <a:lin ang="2700000"/>
                    </a:gradFill>
                  </a:tcPr>
                </a:tc>
              </a:tr>
            </a:tbl>
          </a:graphicData>
        </a:graphic>
      </p:graphicFrame>
      <p:sp>
        <p:nvSpPr>
          <p:cNvPr id="468" name="TextBox 9"/>
          <p:cNvSpPr/>
          <p:nvPr/>
        </p:nvSpPr>
        <p:spPr>
          <a:xfrm>
            <a:off x="179640" y="6093360"/>
            <a:ext cx="7920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 Приморскому краю количество несчастных случаев на тысячу работающих   </a:t>
            </a:r>
            <a:r>
              <a:rPr b="1" lang="ru-RU" sz="18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– 1,0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 среднем по Российской Федерации                                                                                  </a:t>
            </a:r>
            <a:r>
              <a:rPr b="1" lang="ru-RU" sz="16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– </a:t>
            </a:r>
            <a:r>
              <a:rPr b="1" lang="ru-RU" sz="18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0,7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470" name="Заголовок 5"/>
          <p:cNvSpPr/>
          <p:nvPr/>
        </p:nvSpPr>
        <p:spPr>
          <a:xfrm>
            <a:off x="2699640" y="409320"/>
            <a:ext cx="4481640" cy="8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ru-RU" sz="2300" spc="-1" strike="noStrike">
                <a:solidFill>
                  <a:srgbClr val="1f4e79"/>
                </a:solidFill>
                <a:latin typeface="Times New Roman"/>
                <a:ea typeface="DejaVu Sans"/>
              </a:rPr>
              <a:t>Страховые случаи за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ru-RU" sz="2300" spc="-1" strike="noStrike">
                <a:solidFill>
                  <a:srgbClr val="1f4e79"/>
                </a:solidFill>
                <a:latin typeface="Times New Roman"/>
                <a:ea typeface="DejaVu Sans"/>
              </a:rPr>
              <a:t>9 месяцев 2019 года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71" name="Таблица 1"/>
          <p:cNvGraphicFramePr/>
          <p:nvPr/>
        </p:nvGraphicFramePr>
        <p:xfrm>
          <a:off x="467640" y="1700640"/>
          <a:ext cx="7415280" cy="3633840"/>
        </p:xfrm>
        <a:graphic>
          <a:graphicData uri="http://schemas.openxmlformats.org/drawingml/2006/table">
            <a:tbl>
              <a:tblPr/>
              <a:tblGrid>
                <a:gridCol w="2468160"/>
                <a:gridCol w="1006920"/>
                <a:gridCol w="1036800"/>
                <a:gridCol w="1036800"/>
                <a:gridCol w="935280"/>
                <a:gridCol w="931680"/>
              </a:tblGrid>
              <a:tr h="211176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всего страховых случаев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1e9d5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несчастные случаи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тяжелые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e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смертельные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c8c8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профзаболевания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</a:tr>
              <a:tr h="76824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2018 (9 месяцев)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510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1e9d5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466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83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e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22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c8c8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44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</a:tr>
              <a:tr h="75384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2019 (9 месяцев)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481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1e9d5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454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70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e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12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c8c8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660066"/>
                          </a:solidFill>
                          <a:latin typeface="Book Antiqua"/>
                        </a:rPr>
                        <a:t>27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72" name="TextBox 2"/>
          <p:cNvSpPr/>
          <p:nvPr/>
        </p:nvSpPr>
        <p:spPr>
          <a:xfrm>
            <a:off x="618840" y="5445360"/>
            <a:ext cx="71928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203a4e"/>
                </a:solidFill>
                <a:latin typeface="Times New Roman"/>
                <a:ea typeface="DejaVu Sans"/>
              </a:rPr>
              <a:t>02.11.2019 в результате взрыва на танкере «Залив Америка»  погибли 3 моряка.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Пособие по временной нетрудоспособности в связи с несчастным случаем на производстве или профессиональным заболеванием выплачивается </a:t>
            </a:r>
            <a:r>
              <a:rPr b="1" lang="ru-RU" sz="2800" spc="-1" strike="noStrike">
                <a:solidFill>
                  <a:srgbClr val="b96b31"/>
                </a:solidFill>
                <a:latin typeface="Times New Roman"/>
              </a:rPr>
              <a:t>в размере 100 процентов от среднего заработка (НЕЗАВИСИМО ОТ СТАЖА),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Максимальный размер пособия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                                           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-</a:t>
            </a:r>
            <a:r>
              <a:rPr b="1" i="1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309 135,44 рублей.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</a:rPr>
              <a:t>(ст. 9 Федерального закона от 24.07.1998 № 125-ФЗ)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4" name="Group 8"/>
          <p:cNvGrpSpPr/>
          <p:nvPr/>
        </p:nvGrpSpPr>
        <p:grpSpPr>
          <a:xfrm>
            <a:off x="248760" y="188640"/>
            <a:ext cx="8928360" cy="794520"/>
            <a:chOff x="248760" y="188640"/>
            <a:chExt cx="8928360" cy="794520"/>
          </a:xfrm>
        </p:grpSpPr>
        <p:pic>
          <p:nvPicPr>
            <p:cNvPr id="475" name="Picture 9" descr=""/>
            <p:cNvPicPr/>
            <p:nvPr/>
          </p:nvPicPr>
          <p:blipFill>
            <a:blip r:embed="rId1"/>
            <a:stretch/>
          </p:blipFill>
          <p:spPr>
            <a:xfrm>
              <a:off x="420840" y="188640"/>
              <a:ext cx="97956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76" name="Group 10"/>
            <p:cNvGrpSpPr/>
            <p:nvPr/>
          </p:nvGrpSpPr>
          <p:grpSpPr>
            <a:xfrm>
              <a:off x="248760" y="299160"/>
              <a:ext cx="8928360" cy="539640"/>
              <a:chOff x="248760" y="299160"/>
              <a:chExt cx="8928360" cy="539640"/>
            </a:xfrm>
          </p:grpSpPr>
          <p:sp>
            <p:nvSpPr>
              <p:cNvPr id="477" name="Rectangle 11"/>
              <p:cNvSpPr/>
              <p:nvPr/>
            </p:nvSpPr>
            <p:spPr>
              <a:xfrm>
                <a:off x="1404000" y="299160"/>
                <a:ext cx="681876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8" name="Freeform 12"/>
              <p:cNvSpPr/>
              <p:nvPr/>
            </p:nvSpPr>
            <p:spPr>
              <a:xfrm>
                <a:off x="248760" y="782280"/>
                <a:ext cx="8928360" cy="56520"/>
              </a:xfrm>
              <a:custGeom>
                <a:avLst/>
                <a:gdLst>
                  <a:gd name="textAreaLeft" fmla="*/ 0 w 8928360"/>
                  <a:gd name="textAreaRight" fmla="*/ 8929080 w 8928360"/>
                  <a:gd name="textAreaTop" fmla="*/ 0 h 56520"/>
                  <a:gd name="textAreaBottom" fmla="*/ 57240 h 565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2240" bIns="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2267640" y="274680"/>
            <a:ext cx="580860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00" strike="noStrike">
                <a:solidFill>
                  <a:srgbClr val="465e9c"/>
                </a:solidFill>
                <a:latin typeface="Cambria"/>
              </a:rPr>
              <a:t>Суммы расходов по временной нетрудоспособности (млн. руб.)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0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481" name="TextBox 1"/>
          <p:cNvSpPr/>
          <p:nvPr/>
        </p:nvSpPr>
        <p:spPr>
          <a:xfrm>
            <a:off x="3996000" y="2133000"/>
            <a:ext cx="95760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49221 дн.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Прямоугольник 13"/>
          <p:cNvSpPr/>
          <p:nvPr/>
        </p:nvSpPr>
        <p:spPr>
          <a:xfrm>
            <a:off x="323640" y="5517360"/>
            <a:ext cx="7488000" cy="11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144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 2019 году среднедневной размер пособия вырос на </a:t>
            </a: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19,2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%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 </a:t>
            </a:r>
            <a:r>
              <a:rPr b="0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1 067,6</a:t>
            </a:r>
            <a:r>
              <a:rPr b="0" lang="ru-RU" sz="2800" spc="-1" strike="noStrike">
                <a:solidFill>
                  <a:srgbClr val="eb0b70"/>
                </a:solidFill>
                <a:latin typeface="Times New Roman"/>
                <a:ea typeface="DejaVu Sans"/>
              </a:rPr>
              <a:t>  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до </a:t>
            </a:r>
            <a:r>
              <a:rPr b="0" lang="ru-RU" sz="2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1 272,5 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Прямоугольник 2"/>
          <p:cNvSpPr/>
          <p:nvPr/>
        </p:nvSpPr>
        <p:spPr>
          <a:xfrm>
            <a:off x="5941800" y="2123640"/>
            <a:ext cx="906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22184 дн.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84" name="Диаграмма 7"/>
          <p:cNvGraphicFramePr/>
          <p:nvPr/>
        </p:nvGraphicFramePr>
        <p:xfrm>
          <a:off x="179640" y="1484640"/>
          <a:ext cx="7896960" cy="378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7" name="TextBox 4"/>
          <p:cNvSpPr/>
          <p:nvPr/>
        </p:nvSpPr>
        <p:spPr>
          <a:xfrm>
            <a:off x="684360" y="5271120"/>
            <a:ext cx="7128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       </a:t>
            </a:r>
            <a:r>
              <a:rPr b="1" lang="ru-RU" sz="1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2017                                     2018                        2019 (9 месяцев)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Прямоугольник 6"/>
          <p:cNvSpPr/>
          <p:nvPr/>
        </p:nvSpPr>
        <p:spPr>
          <a:xfrm>
            <a:off x="3132000" y="1989000"/>
            <a:ext cx="165564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49 221 день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Прямоугольник 8"/>
          <p:cNvSpPr/>
          <p:nvPr/>
        </p:nvSpPr>
        <p:spPr>
          <a:xfrm>
            <a:off x="5615640" y="2431440"/>
            <a:ext cx="179964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32 500 дней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342360" y="19512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1907640" y="280080"/>
            <a:ext cx="6408000" cy="94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00" strike="noStrike">
                <a:solidFill>
                  <a:srgbClr val="465e9c"/>
                </a:solidFill>
                <a:latin typeface="Times New Roman"/>
              </a:rPr>
              <a:t>ДЕЯТЕЛЬНОСТЬ  РЕАБИЛИТАЦИОННОГО МЕНЕДЖЕРА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2" name="Группа 8"/>
          <p:cNvGrpSpPr/>
          <p:nvPr/>
        </p:nvGrpSpPr>
        <p:grpSpPr>
          <a:xfrm>
            <a:off x="65520" y="1803240"/>
            <a:ext cx="8184600" cy="4192560"/>
            <a:chOff x="65520" y="1803240"/>
            <a:chExt cx="8184600" cy="4192560"/>
          </a:xfrm>
        </p:grpSpPr>
        <p:sp>
          <p:nvSpPr>
            <p:cNvPr id="493" name="Скругленный прямоугольник 9"/>
            <p:cNvSpPr/>
            <p:nvPr/>
          </p:nvSpPr>
          <p:spPr>
            <a:xfrm>
              <a:off x="3785400" y="1803240"/>
              <a:ext cx="1560240" cy="81684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38100">
              <a:solidFill>
                <a:srgbClr val="0070c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Филиал 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ru-RU" sz="11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Приморского регионального отделения</a:t>
              </a:r>
              <a:endParaRPr b="0" lang="ru-RU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TextBox 11"/>
            <p:cNvSpPr/>
            <p:nvPr/>
          </p:nvSpPr>
          <p:spPr>
            <a:xfrm rot="613800">
              <a:off x="6132240" y="4136040"/>
              <a:ext cx="14043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Разработка ПРП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95" name="Picture 2" descr=""/>
            <p:cNvPicPr/>
            <p:nvPr/>
          </p:nvPicPr>
          <p:blipFill>
            <a:blip r:embed="rId2"/>
            <a:stretch/>
          </p:blipFill>
          <p:spPr>
            <a:xfrm>
              <a:off x="439920" y="4353840"/>
              <a:ext cx="794880" cy="762480"/>
            </a:xfrm>
            <a:prstGeom prst="rect">
              <a:avLst/>
            </a:prstGeom>
            <a:ln w="31750">
              <a:solidFill>
                <a:srgbClr val="002060"/>
              </a:solidFill>
              <a:miter/>
            </a:ln>
          </p:spPr>
        </p:pic>
        <p:sp>
          <p:nvSpPr>
            <p:cNvPr id="496" name="Скругленный прямоугольник 15"/>
            <p:cNvSpPr/>
            <p:nvPr/>
          </p:nvSpPr>
          <p:spPr>
            <a:xfrm>
              <a:off x="362520" y="5154120"/>
              <a:ext cx="1333440" cy="648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Работодатель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7" name="Скругленный прямоугольник 16"/>
            <p:cNvSpPr/>
            <p:nvPr/>
          </p:nvSpPr>
          <p:spPr>
            <a:xfrm>
              <a:off x="3677040" y="5344560"/>
              <a:ext cx="1773000" cy="6512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4b7d2c"/>
              </a:solidFill>
              <a:round/>
            </a:ln>
            <a:effectLst>
              <a:outerShdw algn="bl" blurRad="50760" dist="25560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Лечебное учреждение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98" name="Соединительная линия уступом 17"/>
            <p:cNvCxnSpPr/>
            <p:nvPr/>
          </p:nvCxnSpPr>
          <p:spPr>
            <a:xfrm flipV="1">
              <a:off x="374760" y="2183760"/>
              <a:ext cx="3406320" cy="3272040"/>
            </a:xfrm>
            <a:prstGeom prst="bentConnector2">
              <a:avLst/>
            </a:prstGeom>
            <a:ln w="0">
              <a:solidFill>
                <a:srgbClr val="c00000"/>
              </a:solidFill>
              <a:tailEnd len="med" type="arrow" w="med"/>
            </a:ln>
          </p:spPr>
        </p:cxnSp>
        <p:cxnSp>
          <p:nvCxnSpPr>
            <p:cNvPr id="499" name="Соединительная линия уступом 1043"/>
            <p:cNvCxnSpPr/>
            <p:nvPr/>
          </p:nvCxnSpPr>
          <p:spPr>
            <a:xfrm flipH="1">
              <a:off x="4442400" y="2617920"/>
              <a:ext cx="1080" cy="469800"/>
            </a:xfrm>
            <a:prstGeom prst="straightConnector1">
              <a:avLst/>
            </a:prstGeom>
            <a:ln w="0">
              <a:solidFill>
                <a:srgbClr val="0070c0"/>
              </a:solidFill>
              <a:tailEnd len="med" type="arrow" w="med"/>
            </a:ln>
          </p:spPr>
        </p:cxnSp>
        <p:sp>
          <p:nvSpPr>
            <p:cNvPr id="500" name="TextBox 20"/>
            <p:cNvSpPr/>
            <p:nvPr/>
          </p:nvSpPr>
          <p:spPr>
            <a:xfrm>
              <a:off x="65520" y="1924560"/>
              <a:ext cx="405756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Сообщение о произошедшем тяжелом несчастном случае на производстве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1" name="TextBox 21"/>
            <p:cNvSpPr/>
            <p:nvPr/>
          </p:nvSpPr>
          <p:spPr>
            <a:xfrm rot="19560000">
              <a:off x="1575360" y="4458600"/>
              <a:ext cx="2763360" cy="63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Запрос о пострадавшем (родственниках) и их контактных данных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02" name="Группа 22"/>
            <p:cNvGrpSpPr/>
            <p:nvPr/>
          </p:nvGrpSpPr>
          <p:grpSpPr>
            <a:xfrm>
              <a:off x="3207240" y="3063240"/>
              <a:ext cx="2309040" cy="1295640"/>
              <a:chOff x="3207240" y="3063240"/>
              <a:chExt cx="2309040" cy="1295640"/>
            </a:xfrm>
          </p:grpSpPr>
          <p:sp>
            <p:nvSpPr>
              <p:cNvPr id="503" name="Овал 46"/>
              <p:cNvSpPr/>
              <p:nvPr/>
            </p:nvSpPr>
            <p:spPr>
              <a:xfrm>
                <a:off x="3207240" y="3063240"/>
                <a:ext cx="2309040" cy="129564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1" lang="ru-RU" sz="1600" spc="-1" strike="noStrike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504" name="TextBox 47"/>
              <p:cNvSpPr/>
              <p:nvPr/>
            </p:nvSpPr>
            <p:spPr>
              <a:xfrm>
                <a:off x="3285000" y="3404160"/>
                <a:ext cx="2119680" cy="608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70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Реабилитационный менеджер</a:t>
                </a:r>
                <a:endParaRPr b="0" lang="ru-RU" sz="17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05" name="Группа 23"/>
            <p:cNvGrpSpPr/>
            <p:nvPr/>
          </p:nvGrpSpPr>
          <p:grpSpPr>
            <a:xfrm>
              <a:off x="219240" y="2664000"/>
              <a:ext cx="1581480" cy="1280520"/>
              <a:chOff x="219240" y="2664000"/>
              <a:chExt cx="1581480" cy="1280520"/>
            </a:xfrm>
          </p:grpSpPr>
          <p:sp>
            <p:nvSpPr>
              <p:cNvPr id="506" name="Овал 44"/>
              <p:cNvSpPr/>
              <p:nvPr/>
            </p:nvSpPr>
            <p:spPr>
              <a:xfrm>
                <a:off x="219240" y="2664000"/>
                <a:ext cx="1581480" cy="128052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  <a:rou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dk1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507" name="TextBox 45"/>
              <p:cNvSpPr/>
              <p:nvPr/>
            </p:nvSpPr>
            <p:spPr>
              <a:xfrm>
                <a:off x="414720" y="3069720"/>
                <a:ext cx="1294920" cy="48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ru-RU" sz="1300" spc="-1" strike="noStrike">
                    <a:solidFill>
                      <a:srgbClr val="344675"/>
                    </a:solidFill>
                    <a:latin typeface="Calibri"/>
                    <a:ea typeface="DejaVu Sans"/>
                  </a:rPr>
                  <a:t>Пострадавший</a:t>
                </a:r>
                <a:endParaRPr b="0" lang="ru-RU" sz="13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1" lang="ru-RU" sz="1300" spc="-1" strike="noStrike">
                    <a:solidFill>
                      <a:srgbClr val="344675"/>
                    </a:solidFill>
                    <a:latin typeface="Calibri"/>
                    <a:ea typeface="DejaVu Sans"/>
                  </a:rPr>
                  <a:t>(родственники)</a:t>
                </a:r>
                <a:endParaRPr b="0" lang="ru-RU" sz="13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508" name="Прямая со стрелкой 25"/>
            <p:cNvCxnSpPr/>
            <p:nvPr/>
          </p:nvCxnSpPr>
          <p:spPr>
            <a:xfrm>
              <a:off x="1806120" y="3358800"/>
              <a:ext cx="1399320" cy="404640"/>
            </a:xfrm>
            <a:prstGeom prst="straightConnector1">
              <a:avLst/>
            </a:prstGeom>
            <a:ln w="0">
              <a:solidFill>
                <a:srgbClr val="0070c0"/>
              </a:solidFill>
              <a:headEnd len="med" type="arrow" w="med"/>
              <a:tailEnd len="med" type="arrow" w="med"/>
            </a:ln>
          </p:spPr>
        </p:cxnSp>
        <p:cxnSp>
          <p:nvCxnSpPr>
            <p:cNvPr id="509" name="Прямая со стрелкой 26"/>
            <p:cNvCxnSpPr/>
            <p:nvPr/>
          </p:nvCxnSpPr>
          <p:spPr>
            <a:xfrm>
              <a:off x="4516200" y="4380120"/>
              <a:ext cx="16200" cy="964800"/>
            </a:xfrm>
            <a:prstGeom prst="straightConnector1">
              <a:avLst/>
            </a:prstGeom>
            <a:ln w="0">
              <a:solidFill>
                <a:srgbClr val="0070c0"/>
              </a:solidFill>
              <a:headEnd len="med" type="arrow" w="med"/>
              <a:tailEnd len="med" type="arrow" w="med"/>
            </a:ln>
          </p:spPr>
        </p:cxnSp>
        <p:cxnSp>
          <p:nvCxnSpPr>
            <p:cNvPr id="510" name="Прямая со стрелкой 28"/>
            <p:cNvCxnSpPr/>
            <p:nvPr/>
          </p:nvCxnSpPr>
          <p:spPr>
            <a:xfrm flipV="1">
              <a:off x="1715040" y="4233600"/>
              <a:ext cx="1861560" cy="1302120"/>
            </a:xfrm>
            <a:prstGeom prst="straightConnector1">
              <a:avLst/>
            </a:prstGeom>
            <a:ln w="0">
              <a:solidFill>
                <a:srgbClr val="0070c0"/>
              </a:solidFill>
              <a:headEnd len="med" type="arrow" w="med"/>
              <a:tailEnd len="med" type="arrow" w="med"/>
            </a:ln>
          </p:spPr>
        </p:cxnSp>
        <p:sp>
          <p:nvSpPr>
            <p:cNvPr id="511" name="TextBox 29"/>
            <p:cNvSpPr/>
            <p:nvPr/>
          </p:nvSpPr>
          <p:spPr>
            <a:xfrm rot="960000">
              <a:off x="1860480" y="3336120"/>
              <a:ext cx="154044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Сопровождение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на всех этапах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2" name="Скругленный прямоугольник 31"/>
            <p:cNvSpPr/>
            <p:nvPr/>
          </p:nvSpPr>
          <p:spPr>
            <a:xfrm>
              <a:off x="7127640" y="4667760"/>
              <a:ext cx="961560" cy="560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da023"/>
              </a:solidFill>
              <a:round/>
            </a:ln>
            <a:effectLst>
              <a:outerShdw algn="bl" blurRad="50760" dist="25560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МСЭ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3" name="Скругленный прямоугольник 32"/>
            <p:cNvSpPr/>
            <p:nvPr/>
          </p:nvSpPr>
          <p:spPr>
            <a:xfrm>
              <a:off x="6576480" y="2189160"/>
              <a:ext cx="1673640" cy="7207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da023"/>
              </a:solidFill>
              <a:round/>
            </a:ln>
            <a:effectLst>
              <a:outerShdw algn="bl" blurRad="50760" dist="25560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Центр реабилитации «Омский»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14" name="Группа 33"/>
            <p:cNvGrpSpPr/>
            <p:nvPr/>
          </p:nvGrpSpPr>
          <p:grpSpPr>
            <a:xfrm>
              <a:off x="6548760" y="4608360"/>
              <a:ext cx="707400" cy="757080"/>
              <a:chOff x="6548760" y="4608360"/>
              <a:chExt cx="707400" cy="757080"/>
            </a:xfrm>
          </p:grpSpPr>
          <p:sp>
            <p:nvSpPr>
              <p:cNvPr id="515" name="Овал 42"/>
              <p:cNvSpPr/>
              <p:nvPr/>
            </p:nvSpPr>
            <p:spPr>
              <a:xfrm>
                <a:off x="6548760" y="4608360"/>
                <a:ext cx="707400" cy="7570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92d050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dk1"/>
                  </a:solidFill>
                  <a:latin typeface="Calibri"/>
                  <a:ea typeface="DejaVu Sans"/>
                </a:endParaRPr>
              </a:p>
            </p:txBody>
          </p:sp>
          <p:pic>
            <p:nvPicPr>
              <p:cNvPr id="516" name="Picture 3" descr="мсэ"/>
              <p:cNvPicPr/>
              <p:nvPr/>
            </p:nvPicPr>
            <p:blipFill>
              <a:blip r:embed="rId3"/>
              <a:stretch/>
            </p:blipFill>
            <p:spPr>
              <a:xfrm>
                <a:off x="6685200" y="4755600"/>
                <a:ext cx="441720" cy="46908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517" name="Группа 34"/>
            <p:cNvGrpSpPr/>
            <p:nvPr/>
          </p:nvGrpSpPr>
          <p:grpSpPr>
            <a:xfrm>
              <a:off x="6008400" y="2095200"/>
              <a:ext cx="676440" cy="814320"/>
              <a:chOff x="6008400" y="2095200"/>
              <a:chExt cx="676440" cy="814320"/>
            </a:xfrm>
          </p:grpSpPr>
          <p:sp>
            <p:nvSpPr>
              <p:cNvPr id="518" name="Овал 40"/>
              <p:cNvSpPr/>
              <p:nvPr/>
            </p:nvSpPr>
            <p:spPr>
              <a:xfrm>
                <a:off x="6008400" y="2095200"/>
                <a:ext cx="676440" cy="8143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92d050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dk1"/>
                  </a:solidFill>
                  <a:latin typeface="Calibri"/>
                  <a:ea typeface="DejaVu Sans"/>
                </a:endParaRPr>
              </a:p>
            </p:txBody>
          </p:sp>
          <p:pic>
            <p:nvPicPr>
              <p:cNvPr id="519" name="Picture 2" descr="535"/>
              <p:cNvPicPr/>
              <p:nvPr/>
            </p:nvPicPr>
            <p:blipFill>
              <a:blip r:embed="rId4"/>
              <a:stretch/>
            </p:blipFill>
            <p:spPr>
              <a:xfrm>
                <a:off x="6069960" y="2259000"/>
                <a:ext cx="549360" cy="5576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520" name="TextBox 35"/>
            <p:cNvSpPr/>
            <p:nvPr/>
          </p:nvSpPr>
          <p:spPr>
            <a:xfrm rot="20520000">
              <a:off x="6107400" y="2958480"/>
              <a:ext cx="140436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300" spc="-1" strike="noStrike">
                  <a:solidFill>
                    <a:srgbClr val="002060"/>
                  </a:solidFill>
                  <a:latin typeface="Calibri"/>
                  <a:ea typeface="DejaVu Sans"/>
                </a:rPr>
                <a:t>Ранняя реабилитация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521" name="Прямая со стрелкой 36"/>
            <p:cNvCxnSpPr/>
            <p:nvPr/>
          </p:nvCxnSpPr>
          <p:spPr>
            <a:xfrm flipH="1">
              <a:off x="5526000" y="2977200"/>
              <a:ext cx="1957680" cy="667080"/>
            </a:xfrm>
            <a:prstGeom prst="straightConnector1">
              <a:avLst/>
            </a:prstGeom>
            <a:ln w="0">
              <a:solidFill>
                <a:srgbClr val="0070c0"/>
              </a:solidFill>
              <a:headEnd len="med" type="arrow" w="med"/>
              <a:tailEnd len="med" type="arrow" w="med"/>
            </a:ln>
          </p:spPr>
        </p:cxnSp>
        <p:cxnSp>
          <p:nvCxnSpPr>
            <p:cNvPr id="522" name="Прямая со стрелкой 39"/>
            <p:cNvCxnSpPr/>
            <p:nvPr/>
          </p:nvCxnSpPr>
          <p:spPr>
            <a:xfrm flipH="1" flipV="1">
              <a:off x="5292720" y="4120920"/>
              <a:ext cx="2431080" cy="498600"/>
            </a:xfrm>
            <a:prstGeom prst="straightConnector1">
              <a:avLst/>
            </a:prstGeom>
            <a:ln w="0">
              <a:solidFill>
                <a:srgbClr val="0070c0"/>
              </a:solidFill>
              <a:headEnd len="med" type="arrow" w="med"/>
              <a:tailEnd len="med" type="arrow" w="med"/>
            </a:ln>
          </p:spPr>
        </p:cxnSp>
      </p:grpSp>
      <p:sp>
        <p:nvSpPr>
          <p:cNvPr id="523" name="Овал 91"/>
          <p:cNvSpPr/>
          <p:nvPr/>
        </p:nvSpPr>
        <p:spPr>
          <a:xfrm>
            <a:off x="5288400" y="5156640"/>
            <a:ext cx="853560" cy="8388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pic>
        <p:nvPicPr>
          <p:cNvPr id="524" name="Picture 2" descr=""/>
          <p:cNvPicPr/>
          <p:nvPr/>
        </p:nvPicPr>
        <p:blipFill>
          <a:blip r:embed="rId5"/>
          <a:stretch/>
        </p:blipFill>
        <p:spPr>
          <a:xfrm>
            <a:off x="5446440" y="5248440"/>
            <a:ext cx="551520" cy="601920"/>
          </a:xfrm>
          <a:prstGeom prst="rect">
            <a:avLst/>
          </a:prstGeom>
          <a:ln w="0">
            <a:noFill/>
          </a:ln>
        </p:spPr>
      </p:pic>
      <p:grpSp>
        <p:nvGrpSpPr>
          <p:cNvPr id="525" name="Группа 93"/>
          <p:cNvGrpSpPr/>
          <p:nvPr/>
        </p:nvGrpSpPr>
        <p:grpSpPr>
          <a:xfrm>
            <a:off x="1481400" y="2421720"/>
            <a:ext cx="822600" cy="835560"/>
            <a:chOff x="1481400" y="2421720"/>
            <a:chExt cx="822600" cy="835560"/>
          </a:xfrm>
        </p:grpSpPr>
        <p:sp>
          <p:nvSpPr>
            <p:cNvPr id="526" name="Овал 94"/>
            <p:cNvSpPr/>
            <p:nvPr/>
          </p:nvSpPr>
          <p:spPr>
            <a:xfrm>
              <a:off x="1481400" y="2421720"/>
              <a:ext cx="822600" cy="8355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70c0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dk1"/>
                </a:solidFill>
                <a:latin typeface="Calibri"/>
                <a:ea typeface="DejaVu Sans"/>
              </a:endParaRPr>
            </a:p>
          </p:txBody>
        </p:sp>
        <p:pic>
          <p:nvPicPr>
            <p:cNvPr id="527" name="Picture 15" descr="depositphotos_1059105-Builder-with-crutches"/>
            <p:cNvPicPr/>
            <p:nvPr/>
          </p:nvPicPr>
          <p:blipFill>
            <a:blip r:embed="rId6"/>
            <a:srcRect l="14263" t="0" r="11782" b="0"/>
            <a:stretch/>
          </p:blipFill>
          <p:spPr>
            <a:xfrm>
              <a:off x="1696680" y="2508840"/>
              <a:ext cx="391680" cy="661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8" name="Овал 98"/>
          <p:cNvSpPr/>
          <p:nvPr/>
        </p:nvSpPr>
        <p:spPr>
          <a:xfrm>
            <a:off x="5298840" y="1585080"/>
            <a:ext cx="822600" cy="835560"/>
          </a:xfrm>
          <a:prstGeom prst="ellipse">
            <a:avLst/>
          </a:prstGeom>
          <a:solidFill>
            <a:srgbClr val="ffffff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DejaVu Sans"/>
            </a:endParaRPr>
          </a:p>
        </p:txBody>
      </p:sp>
      <p:pic>
        <p:nvPicPr>
          <p:cNvPr id="529" name="Picture 3" descr=""/>
          <p:cNvPicPr/>
          <p:nvPr/>
        </p:nvPicPr>
        <p:blipFill>
          <a:blip r:embed="rId7"/>
          <a:stretch/>
        </p:blipFill>
        <p:spPr>
          <a:xfrm>
            <a:off x="5403960" y="1655640"/>
            <a:ext cx="606240" cy="573480"/>
          </a:xfrm>
          <a:prstGeom prst="rect">
            <a:avLst/>
          </a:prstGeom>
          <a:ln w="0">
            <a:noFill/>
          </a:ln>
        </p:spPr>
      </p:pic>
      <p:sp>
        <p:nvSpPr>
          <p:cNvPr id="530" name="TextBox 105"/>
          <p:cNvSpPr/>
          <p:nvPr/>
        </p:nvSpPr>
        <p:spPr>
          <a:xfrm rot="16140000">
            <a:off x="3854520" y="4572000"/>
            <a:ext cx="122328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2060"/>
                </a:solidFill>
                <a:latin typeface="Calibri"/>
                <a:ea typeface="DejaVu Sans"/>
              </a:rPr>
              <a:t>Договор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2060"/>
                </a:solidFill>
                <a:latin typeface="Calibri"/>
                <a:ea typeface="DejaVu Sans"/>
              </a:rPr>
              <a:t>на лечение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8deed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/>
          </p:nvPr>
        </p:nvSpPr>
        <p:spPr>
          <a:xfrm>
            <a:off x="457200" y="1415520"/>
            <a:ext cx="7619400" cy="498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9000"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990099"/>
                </a:solidFill>
                <a:latin typeface="Times New Roman"/>
              </a:rPr>
              <a:t>Несчастный случай на производстве –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232f4e"/>
                </a:solidFill>
                <a:latin typeface="Times New Roman"/>
              </a:rPr>
              <a:t>«событие, в результате которого застрахованный получил увечье или иное повреждение здоровья при исполнении им обязанностей по трудовому договору и в иных установленных настоящим Федеральным законом случаях как на территории страхователя, так и за ее пределами либо во время следования к месту работы или возвращения с места работы на транспорте, предоставленном страхователем, и которое повлекло необходимость перевода застрахованного на другую работу, временную или стойкую утрату им профессиональной трудоспособности либо его смерть»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990099"/>
                </a:solidFill>
                <a:latin typeface="Times New Roman"/>
              </a:rPr>
              <a:t>Профессиональное заболевание</a:t>
            </a:r>
            <a:r>
              <a:rPr b="1" lang="ru-RU" sz="2200" spc="-1" strike="noStrike">
                <a:solidFill>
                  <a:srgbClr val="232f4e"/>
                </a:solidFill>
                <a:latin typeface="Times New Roman"/>
              </a:rPr>
              <a:t> –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232f4e"/>
                </a:solidFill>
                <a:latin typeface="Times New Roman"/>
              </a:rPr>
              <a:t>«хроническое или острое заболевание застрахованного, являющееся результатом воздействия на него вредного (вредных) производственного (производственных) фактора (факторов) и повлекшее временную или стойкую утрату им профессиональной трудоспособности и (или) его смерть»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7030a0"/>
                </a:solidFill>
                <a:latin typeface="Times New Roman"/>
              </a:rPr>
              <a:t>(ст. 3 Федерального закона от 24.07.1998 № 125-ФЗ)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Овал 5"/>
          <p:cNvSpPr/>
          <p:nvPr/>
        </p:nvSpPr>
        <p:spPr>
          <a:xfrm>
            <a:off x="3803040" y="3200760"/>
            <a:ext cx="1464840" cy="1367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b76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35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2484000" y="419400"/>
            <a:ext cx="590400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00" strike="noStrike">
                <a:solidFill>
                  <a:srgbClr val="344675"/>
                </a:solidFill>
                <a:latin typeface="Times New Roman"/>
              </a:rPr>
              <a:t>УЧАСТНИКИ  МЕЖВЕДОМСТВЕННОГО ВЗАИМОДЕЙСТВИЯ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3" name="Группа 21"/>
          <p:cNvGrpSpPr/>
          <p:nvPr/>
        </p:nvGrpSpPr>
        <p:grpSpPr>
          <a:xfrm>
            <a:off x="5542200" y="2373120"/>
            <a:ext cx="2558520" cy="1651320"/>
            <a:chOff x="5542200" y="2373120"/>
            <a:chExt cx="2558520" cy="1651320"/>
          </a:xfrm>
        </p:grpSpPr>
        <p:sp>
          <p:nvSpPr>
            <p:cNvPr id="534" name="Скругленный прямоугольник 14"/>
            <p:cNvSpPr/>
            <p:nvPr/>
          </p:nvSpPr>
          <p:spPr>
            <a:xfrm>
              <a:off x="5542200" y="3128760"/>
              <a:ext cx="2558520" cy="895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edfff"/>
                </a:gs>
                <a:gs pos="100000">
                  <a:srgbClr val="cdeaff"/>
                </a:gs>
              </a:gsLst>
              <a:lin ang="16200000"/>
            </a:gradFill>
            <a:ln>
              <a:solidFill>
                <a:srgbClr val="ffffff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80000"/>
                </a:lnSpc>
                <a:spcAft>
                  <a:spcPts val="490"/>
                </a:spcAft>
              </a:pPr>
              <a:r>
                <a:rPr b="1" lang="ru-RU" sz="1400" spc="-1" strike="noStrike">
                  <a:solidFill>
                    <a:srgbClr val="002060"/>
                  </a:solidFill>
                  <a:latin typeface="Calibri"/>
                  <a:ea typeface="Arial"/>
                </a:rPr>
                <a:t>Центр реабилитации ФСС РФ  «Омский»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35" name="Picture 3" descr="ЦР Омский1"/>
            <p:cNvPicPr/>
            <p:nvPr/>
          </p:nvPicPr>
          <p:blipFill>
            <a:blip r:embed="rId1"/>
            <a:stretch/>
          </p:blipFill>
          <p:spPr>
            <a:xfrm>
              <a:off x="5542200" y="2373120"/>
              <a:ext cx="823680" cy="753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36" name="Группа 5127"/>
          <p:cNvGrpSpPr/>
          <p:nvPr/>
        </p:nvGrpSpPr>
        <p:grpSpPr>
          <a:xfrm>
            <a:off x="5724000" y="4599360"/>
            <a:ext cx="2328840" cy="1498680"/>
            <a:chOff x="5724000" y="4599360"/>
            <a:chExt cx="2328840" cy="1498680"/>
          </a:xfrm>
        </p:grpSpPr>
        <p:sp>
          <p:nvSpPr>
            <p:cNvPr id="537" name="Скругленный прямоугольник 25"/>
            <p:cNvSpPr/>
            <p:nvPr/>
          </p:nvSpPr>
          <p:spPr>
            <a:xfrm>
              <a:off x="5724000" y="5303160"/>
              <a:ext cx="2328840" cy="7948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edfff"/>
                </a:gs>
                <a:gs pos="100000">
                  <a:srgbClr val="cdeaff"/>
                </a:gs>
              </a:gsLst>
              <a:lin ang="16200000"/>
            </a:gradFill>
            <a:ln>
              <a:solidFill>
                <a:srgbClr val="ffffff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80000"/>
                </a:lnSpc>
                <a:spcAft>
                  <a:spcPts val="490"/>
                </a:spcAft>
              </a:pPr>
              <a:r>
                <a:rPr b="1" lang="ru-RU" sz="1400" spc="-1" strike="noStrike">
                  <a:solidFill>
                    <a:srgbClr val="002060"/>
                  </a:solidFill>
                  <a:latin typeface="Calibri"/>
                  <a:ea typeface="Arial"/>
                </a:rPr>
                <a:t>Федерация независимых профсоюзов Приморского края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38" name="Picture 7" descr="C:\Documents and Settings\TerentevaOB\Рабочий стол\профсоюз.jpg"/>
            <p:cNvPicPr/>
            <p:nvPr/>
          </p:nvPicPr>
          <p:blipFill>
            <a:blip r:embed="rId2"/>
            <a:stretch/>
          </p:blipFill>
          <p:spPr>
            <a:xfrm>
              <a:off x="5766120" y="4599360"/>
              <a:ext cx="1381320" cy="680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9" name="AutoShape 2"/>
          <p:cNvSpPr/>
          <p:nvPr/>
        </p:nvSpPr>
        <p:spPr>
          <a:xfrm>
            <a:off x="163080" y="754200"/>
            <a:ext cx="2278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760" rIns="68760" tIns="34200" bIns="34200" anchor="t">
            <a:noAutofit/>
          </a:bodyPr>
          <a:p>
            <a:pPr>
              <a:lnSpc>
                <a:spcPct val="100000"/>
              </a:lnSpc>
            </a:pPr>
            <a:endParaRPr b="0" lang="ru-RU" sz="135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pSp>
        <p:nvGrpSpPr>
          <p:cNvPr id="540" name="Группа 23"/>
          <p:cNvGrpSpPr/>
          <p:nvPr/>
        </p:nvGrpSpPr>
        <p:grpSpPr>
          <a:xfrm>
            <a:off x="761400" y="2332800"/>
            <a:ext cx="2523240" cy="1692000"/>
            <a:chOff x="761400" y="2332800"/>
            <a:chExt cx="2523240" cy="1692000"/>
          </a:xfrm>
        </p:grpSpPr>
        <p:sp>
          <p:nvSpPr>
            <p:cNvPr id="541" name="Скругленный прямоугольник 18"/>
            <p:cNvSpPr/>
            <p:nvPr/>
          </p:nvSpPr>
          <p:spPr>
            <a:xfrm>
              <a:off x="761400" y="3099960"/>
              <a:ext cx="2523240" cy="924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edfff"/>
                </a:gs>
                <a:gs pos="100000">
                  <a:srgbClr val="cdeaff"/>
                </a:gs>
              </a:gsLst>
              <a:lin ang="16200000"/>
            </a:gradFill>
            <a:ln>
              <a:solidFill>
                <a:srgbClr val="ffffff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2060"/>
                  </a:solidFill>
                  <a:latin typeface="Calibri"/>
                  <a:ea typeface="Arial"/>
                </a:rPr>
                <a:t>ГБ МСЭ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2060"/>
                  </a:solidFill>
                  <a:latin typeface="Calibri"/>
                  <a:ea typeface="Arial"/>
                </a:rPr>
                <a:t>По Приморскому краю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42" name="Рисунок 36" descr="LogoN"/>
            <p:cNvPicPr/>
            <p:nvPr/>
          </p:nvPicPr>
          <p:blipFill>
            <a:blip r:embed="rId3"/>
            <a:stretch/>
          </p:blipFill>
          <p:spPr>
            <a:xfrm>
              <a:off x="909000" y="2332800"/>
              <a:ext cx="739080" cy="7660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43" name="Группа 24"/>
          <p:cNvGrpSpPr/>
          <p:nvPr/>
        </p:nvGrpSpPr>
        <p:grpSpPr>
          <a:xfrm>
            <a:off x="757080" y="4430880"/>
            <a:ext cx="2354040" cy="1695240"/>
            <a:chOff x="757080" y="4430880"/>
            <a:chExt cx="2354040" cy="1695240"/>
          </a:xfrm>
        </p:grpSpPr>
        <p:sp>
          <p:nvSpPr>
            <p:cNvPr id="544" name="Скругленный прямоугольник 17"/>
            <p:cNvSpPr/>
            <p:nvPr/>
          </p:nvSpPr>
          <p:spPr>
            <a:xfrm>
              <a:off x="757080" y="5478480"/>
              <a:ext cx="2354040" cy="647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edfff"/>
                </a:gs>
                <a:gs pos="100000">
                  <a:srgbClr val="cdeaff"/>
                </a:gs>
              </a:gsLst>
              <a:lin ang="16200000"/>
            </a:gradFill>
            <a:ln>
              <a:solidFill>
                <a:srgbClr val="ffffff"/>
              </a:solidFill>
              <a:rou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2060"/>
                  </a:solidFill>
                  <a:latin typeface="Calibri"/>
                  <a:ea typeface="Arial"/>
                </a:rPr>
                <a:t>Департамент труда и социального развития Приморского края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45" name="Picture 3" descr="C:\Users\Burlakova_AV\Desktop\img_19102015143549.jpg"/>
            <p:cNvPicPr/>
            <p:nvPr/>
          </p:nvPicPr>
          <p:blipFill>
            <a:blip r:embed="rId4"/>
            <a:srcRect l="29816" t="6910" r="31247" b="3552"/>
            <a:stretch/>
          </p:blipFill>
          <p:spPr>
            <a:xfrm>
              <a:off x="762480" y="4430880"/>
              <a:ext cx="885600" cy="7740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46" name="Рисунок 4" descr=""/>
          <p:cNvPicPr/>
          <p:nvPr/>
        </p:nvPicPr>
        <p:blipFill>
          <a:blip r:embed="rId5"/>
          <a:srcRect l="17397" t="0" r="18328" b="2799"/>
          <a:stretch/>
        </p:blipFill>
        <p:spPr>
          <a:xfrm>
            <a:off x="4076640" y="3433320"/>
            <a:ext cx="917640" cy="925200"/>
          </a:xfrm>
          <a:prstGeom prst="rect">
            <a:avLst/>
          </a:prstGeom>
          <a:ln w="0">
            <a:noFill/>
          </a:ln>
        </p:spPr>
      </p:pic>
      <p:pic>
        <p:nvPicPr>
          <p:cNvPr id="547" name="Рисунок 6" descr=""/>
          <p:cNvPicPr/>
          <p:nvPr/>
        </p:nvPicPr>
        <p:blipFill>
          <a:blip r:embed="rId6"/>
          <a:stretch/>
        </p:blipFill>
        <p:spPr>
          <a:xfrm>
            <a:off x="325800" y="344160"/>
            <a:ext cx="2157480" cy="186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582120" y="10872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2022480" y="225720"/>
            <a:ext cx="580860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00" strike="noStrike">
                <a:solidFill>
                  <a:srgbClr val="465e9c"/>
                </a:solidFill>
                <a:latin typeface="Cambria"/>
              </a:rPr>
              <a:t>ЛЕЧЕНИЕ ПОСТРАДАВШИХ ВСЛЕДСТВИЕ ТЯЖЕЛЫХ НЕСЧАСТНЫХ СЛУЧАЕВ НА ПРОИЗВОДСТВЕ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50" name="Диаграмма 48"/>
          <p:cNvGraphicFramePr/>
          <p:nvPr/>
        </p:nvGraphicFramePr>
        <p:xfrm>
          <a:off x="107640" y="2997000"/>
          <a:ext cx="8280360" cy="386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7" name="Таблица 6"/>
          <p:cNvGraphicFramePr/>
          <p:nvPr/>
        </p:nvGraphicFramePr>
        <p:xfrm>
          <a:off x="755640" y="1470960"/>
          <a:ext cx="6863760" cy="1596960"/>
        </p:xfrm>
        <a:graphic>
          <a:graphicData uri="http://schemas.openxmlformats.org/drawingml/2006/table">
            <a:tbl>
              <a:tblPr/>
              <a:tblGrid>
                <a:gridCol w="1486080"/>
                <a:gridCol w="5378040"/>
              </a:tblGrid>
              <a:tr h="399240">
                <a:tc grid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ОПЛАТА ЛЕЧЕНИЯ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9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112 пострадавших, лечение на сумму 18,4 млн. 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  <a:tr h="399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2018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109 пострадавших, лечение  на сумму 19,8 млн. 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</a:tr>
              <a:tr h="399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2019 (9 мес.)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71 пострадавший, лечение на сумму 8,1 млн. 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2496960" y="188640"/>
            <a:ext cx="5674680" cy="230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00" strike="noStrike">
                <a:solidFill>
                  <a:srgbClr val="002060"/>
                </a:solidFill>
                <a:latin typeface="Times New Roman"/>
              </a:rPr>
              <a:t>Виды обеспечения по страхованию </a:t>
            </a:r>
            <a:r>
              <a:rPr b="1" lang="ru-RU" sz="3200" spc="-100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в случае установления стойкой утраты трудоспособности: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AutoShape 2"/>
          <p:cNvSpPr/>
          <p:nvPr/>
        </p:nvSpPr>
        <p:spPr>
          <a:xfrm>
            <a:off x="163080" y="754200"/>
            <a:ext cx="2278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760" rIns="68760" tIns="34200" bIns="34200" anchor="t">
            <a:noAutofit/>
          </a:bodyPr>
          <a:p>
            <a:pPr>
              <a:lnSpc>
                <a:spcPct val="100000"/>
              </a:lnSpc>
            </a:pPr>
            <a:endParaRPr b="0" lang="ru-RU" sz="135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560" name="Рисунок 6" descr=""/>
          <p:cNvPicPr/>
          <p:nvPr/>
        </p:nvPicPr>
        <p:blipFill>
          <a:blip r:embed="rId1"/>
          <a:stretch/>
        </p:blipFill>
        <p:spPr>
          <a:xfrm>
            <a:off x="325800" y="344160"/>
            <a:ext cx="2157480" cy="1864800"/>
          </a:xfrm>
          <a:prstGeom prst="rect">
            <a:avLst/>
          </a:prstGeom>
          <a:ln w="0">
            <a:noFill/>
          </a:ln>
        </p:spPr>
      </p:pic>
      <p:sp>
        <p:nvSpPr>
          <p:cNvPr id="561" name="Прямоугольник 19"/>
          <p:cNvSpPr/>
          <p:nvPr/>
        </p:nvSpPr>
        <p:spPr>
          <a:xfrm>
            <a:off x="325800" y="2619720"/>
            <a:ext cx="7774920" cy="3989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Страховые выплаты</a:t>
            </a:r>
            <a:r>
              <a:rPr b="1" lang="ru-RU" sz="32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    </a:t>
            </a:r>
            <a:r>
              <a:rPr b="1" lang="ru-RU" sz="32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- ежемесячные;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    </a:t>
            </a:r>
            <a:r>
              <a:rPr b="1" lang="ru-RU" sz="32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- единовременные;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Оплата</a:t>
            </a:r>
            <a:r>
              <a:rPr b="1" lang="ru-RU" sz="32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 дополнительных </a:t>
            </a:r>
            <a:r>
              <a:rPr b="1" lang="ru-RU" sz="32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расходов на </a:t>
            </a:r>
            <a:r>
              <a:rPr b="1" lang="ru-RU" sz="32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медицинскую социальную и профессиональную </a:t>
            </a:r>
            <a:r>
              <a:rPr b="1" lang="ru-RU" sz="3200" spc="-1" strike="noStrike">
                <a:solidFill>
                  <a:srgbClr val="b96b31"/>
                </a:solidFill>
                <a:latin typeface="Times New Roman"/>
                <a:ea typeface="DejaVu Sans"/>
              </a:rPr>
              <a:t>реабилитацию</a:t>
            </a:r>
            <a:r>
              <a:rPr b="1" lang="ru-RU" sz="32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2496960" y="188640"/>
            <a:ext cx="5674680" cy="17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00" strike="noStrike">
                <a:solidFill>
                  <a:srgbClr val="344675"/>
                </a:solidFill>
                <a:latin typeface="Times New Roman"/>
              </a:rPr>
              <a:t>Единовременные страховые выплаты:</a:t>
            </a:r>
            <a:br>
              <a:rPr sz="2800"/>
            </a:br>
            <a:r>
              <a:rPr b="1" lang="ru-RU" sz="2800" spc="-100" strike="noStrike">
                <a:solidFill>
                  <a:srgbClr val="344675"/>
                </a:solidFill>
                <a:latin typeface="Times New Roman"/>
              </a:rPr>
              <a:t>(ст. 11. ФЗ – 125 ФЗ от 24.07.1998)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AutoShape 2"/>
          <p:cNvSpPr/>
          <p:nvPr/>
        </p:nvSpPr>
        <p:spPr>
          <a:xfrm>
            <a:off x="163080" y="754200"/>
            <a:ext cx="2278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760" rIns="68760" tIns="34200" bIns="34200" anchor="t">
            <a:noAutofit/>
          </a:bodyPr>
          <a:p>
            <a:pPr>
              <a:lnSpc>
                <a:spcPct val="100000"/>
              </a:lnSpc>
            </a:pPr>
            <a:endParaRPr b="0" lang="ru-RU" sz="135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564" name="Рисунок 6" descr=""/>
          <p:cNvPicPr/>
          <p:nvPr/>
        </p:nvPicPr>
        <p:blipFill>
          <a:blip r:embed="rId1"/>
          <a:stretch/>
        </p:blipFill>
        <p:spPr>
          <a:xfrm>
            <a:off x="325800" y="344160"/>
            <a:ext cx="2157480" cy="1864800"/>
          </a:xfrm>
          <a:prstGeom prst="rect">
            <a:avLst/>
          </a:prstGeom>
          <a:ln w="0">
            <a:noFill/>
          </a:ln>
        </p:spPr>
      </p:pic>
      <p:sp>
        <p:nvSpPr>
          <p:cNvPr id="565" name="TextBox 4"/>
          <p:cNvSpPr/>
          <p:nvPr/>
        </p:nvSpPr>
        <p:spPr>
          <a:xfrm>
            <a:off x="290880" y="5209200"/>
            <a:ext cx="78087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6600"/>
                </a:solidFill>
                <a:latin typeface="Times New Roman"/>
                <a:ea typeface="DejaVu Sans"/>
              </a:rPr>
              <a:t>В случае гибели пострадавшего в результате несчастного случая на производстве размер единовремечной выплаты составляет 1 миллион рублей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TextBox 5"/>
          <p:cNvSpPr/>
          <p:nvPr/>
        </p:nvSpPr>
        <p:spPr>
          <a:xfrm>
            <a:off x="338040" y="3847680"/>
            <a:ext cx="77616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 01.02.2019 максимальный размер единовременной страховой выплаты (в Приморском крае) составляет – 150 768,44 руб.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TextBox 9"/>
          <p:cNvSpPr/>
          <p:nvPr/>
        </p:nvSpPr>
        <p:spPr>
          <a:xfrm>
            <a:off x="325800" y="2651040"/>
            <a:ext cx="7488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Размер единовременной страховой выплаты зависит от степени утраты трудоспособности.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2267640" y="274680"/>
            <a:ext cx="580860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00" strike="noStrike">
                <a:solidFill>
                  <a:srgbClr val="465e9c"/>
                </a:solidFill>
                <a:latin typeface="Cambria"/>
              </a:rPr>
              <a:t>Расходы на единовременные страховые выплаты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0" name="Объект 9"/>
          <p:cNvGraphicFramePr/>
          <p:nvPr/>
        </p:nvGraphicFramePr>
        <p:xfrm>
          <a:off x="457200" y="1917000"/>
          <a:ext cx="7786440" cy="3814560"/>
        </p:xfrm>
        <a:graphic>
          <a:graphicData uri="http://schemas.openxmlformats.org/drawingml/2006/table">
            <a:tbl>
              <a:tblPr/>
              <a:tblGrid>
                <a:gridCol w="3021480"/>
                <a:gridCol w="4765320"/>
              </a:tblGrid>
              <a:tr h="63576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2017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adada"/>
                        </a:gs>
                      </a:gsLst>
                      <a:path path="circle">
                        <a:fillToRect l="10000" t="50000" r="90000" b="50000"/>
                      </a:path>
                    </a:gra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990099"/>
                          </a:solidFill>
                          <a:latin typeface="Times New Roman"/>
                        </a:rPr>
                        <a:t>137 выплат на сумму 25 610,9 тыс. руб.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adada"/>
                        </a:gs>
                      </a:gsLst>
                      <a:path path="circle">
                        <a:fillToRect l="10000" t="50000" r="90000" b="50000"/>
                      </a:path>
                    </a:gradFill>
                  </a:tcPr>
                </a:tc>
              </a:tr>
              <a:tr h="635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 т. ч. 21 выплата по потере кормильца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adada"/>
                        </a:gs>
                      </a:gsLst>
                      <a:path path="circle">
                        <a:fillToRect l="10000" t="50000" r="90000" b="50000"/>
                      </a:path>
                    </a:gradFill>
                  </a:tcPr>
                </a:tc>
              </a:tr>
              <a:tr h="63576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2018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adada"/>
                        </a:gs>
                      </a:gsLst>
                      <a:path path="circle">
                        <a:fillToRect l="10000" t="50000" r="90000" b="50000"/>
                      </a:path>
                    </a:gra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990099"/>
                          </a:solidFill>
                          <a:latin typeface="Times New Roman"/>
                        </a:rPr>
                        <a:t>155 выплат на сумму 33 770,3 тыс. руб.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adada"/>
                        </a:gs>
                      </a:gsLst>
                      <a:path path="circle">
                        <a:fillToRect l="10000" t="50000" r="90000" b="50000"/>
                      </a:path>
                    </a:gradFill>
                  </a:tcPr>
                </a:tc>
              </a:tr>
              <a:tr h="635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 т.ч. 28 выплат по потере кормильца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adada"/>
                        </a:gs>
                      </a:gsLst>
                      <a:path path="circle">
                        <a:fillToRect l="10000" t="50000" r="90000" b="50000"/>
                      </a:path>
                    </a:gradFill>
                  </a:tcPr>
                </a:tc>
              </a:tr>
              <a:tr h="63576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2019 (9 месяцев)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adada"/>
                        </a:gs>
                      </a:gsLst>
                      <a:path path="circle">
                        <a:fillToRect l="10000" t="50000" r="90000" b="50000"/>
                      </a:path>
                    </a:gra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990099"/>
                          </a:solidFill>
                          <a:latin typeface="Times New Roman"/>
                        </a:rPr>
                        <a:t>86 выплат на сумму 10 973,1 тыс. руб.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adada"/>
                        </a:gs>
                      </a:gsLst>
                      <a:path path="circle">
                        <a:fillToRect l="10000" t="50000" r="90000" b="50000"/>
                      </a:path>
                    </a:gradFill>
                  </a:tcPr>
                </a:tc>
              </a:tr>
              <a:tr h="635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 т.ч. 7 выплат по потере кормильца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adada"/>
                        </a:gs>
                      </a:gsLst>
                      <a:path path="circle">
                        <a:fillToRect l="10000" t="50000" r="9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2496960" y="188640"/>
            <a:ext cx="5674680" cy="17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00" strike="noStrike">
                <a:solidFill>
                  <a:srgbClr val="344675"/>
                </a:solidFill>
                <a:latin typeface="Cambria"/>
              </a:rPr>
              <a:t>Ежемесячные страховые выплаты:</a:t>
            </a:r>
            <a:br>
              <a:rPr sz="2800"/>
            </a:br>
            <a:r>
              <a:rPr b="1" lang="ru-RU" sz="2800" spc="-100" strike="noStrike">
                <a:solidFill>
                  <a:srgbClr val="344675"/>
                </a:solidFill>
                <a:latin typeface="Cambria"/>
              </a:rPr>
              <a:t>(ст. 12. ФЗ – 125 ФЗ от 24.07.1998)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AutoShape 2"/>
          <p:cNvSpPr/>
          <p:nvPr/>
        </p:nvSpPr>
        <p:spPr>
          <a:xfrm>
            <a:off x="163080" y="754200"/>
            <a:ext cx="2278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760" rIns="68760" tIns="34200" bIns="34200" anchor="t">
            <a:noAutofit/>
          </a:bodyPr>
          <a:p>
            <a:pPr>
              <a:lnSpc>
                <a:spcPct val="100000"/>
              </a:lnSpc>
            </a:pPr>
            <a:endParaRPr b="0" lang="ru-RU" sz="135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573" name="Рисунок 6" descr=""/>
          <p:cNvPicPr/>
          <p:nvPr/>
        </p:nvPicPr>
        <p:blipFill>
          <a:blip r:embed="rId1"/>
          <a:stretch/>
        </p:blipFill>
        <p:spPr>
          <a:xfrm>
            <a:off x="325800" y="344160"/>
            <a:ext cx="2157480" cy="1864800"/>
          </a:xfrm>
          <a:prstGeom prst="rect">
            <a:avLst/>
          </a:prstGeom>
          <a:ln w="0">
            <a:noFill/>
          </a:ln>
        </p:spPr>
      </p:pic>
      <p:sp>
        <p:nvSpPr>
          <p:cNvPr id="574" name="TextBox 4"/>
          <p:cNvSpPr/>
          <p:nvPr/>
        </p:nvSpPr>
        <p:spPr>
          <a:xfrm>
            <a:off x="277560" y="4850640"/>
            <a:ext cx="75578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6600"/>
                </a:solidFill>
                <a:latin typeface="Times New Roman"/>
                <a:ea typeface="DejaVu Sans"/>
              </a:rPr>
              <a:t>Фонд также производит ежемесячные страховые выплаты нетрудоспособным членам семьи погибшего на производстве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TextBox 5"/>
          <p:cNvSpPr/>
          <p:nvPr/>
        </p:nvSpPr>
        <p:spPr>
          <a:xfrm>
            <a:off x="375120" y="3935880"/>
            <a:ext cx="75578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 01.02.2019 максимальный размер ежемесячной страховой выплаты составляет – 77 283,86 руб.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TextBox 8"/>
          <p:cNvSpPr/>
          <p:nvPr/>
        </p:nvSpPr>
        <p:spPr>
          <a:xfrm>
            <a:off x="251640" y="2709000"/>
            <a:ext cx="748800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Размер ежемесячной страховой выплаты определяется как часть среднемесячного заработка пострадавшего, пропорциональная степени утраты трудоспособности.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/>
          </p:nvPr>
        </p:nvSpPr>
        <p:spPr>
          <a:xfrm>
            <a:off x="323640" y="1124640"/>
            <a:ext cx="7992000" cy="527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14480" indent="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2060"/>
                </a:solidFill>
                <a:latin typeface="Times New Roman"/>
              </a:rPr>
              <a:t>     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114480" indent="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4400" spc="-1" strike="noStrike">
                <a:solidFill>
                  <a:srgbClr val="002060"/>
                </a:solidFill>
                <a:latin typeface="Times New Roman"/>
              </a:rPr>
              <a:t>На 01.10.2019 года: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114480" indent="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ctr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Скругленный прямоугольник 4"/>
          <p:cNvSpPr/>
          <p:nvPr/>
        </p:nvSpPr>
        <p:spPr>
          <a:xfrm>
            <a:off x="539640" y="2925000"/>
            <a:ext cx="7704000" cy="3383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da02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7 193 </a:t>
            </a:r>
            <a:r>
              <a:rPr b="1" lang="ru-RU" sz="40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получателей страховых выплат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9" name="Group 8"/>
          <p:cNvGrpSpPr/>
          <p:nvPr/>
        </p:nvGrpSpPr>
        <p:grpSpPr>
          <a:xfrm>
            <a:off x="248760" y="188640"/>
            <a:ext cx="8928360" cy="794520"/>
            <a:chOff x="248760" y="188640"/>
            <a:chExt cx="8928360" cy="794520"/>
          </a:xfrm>
        </p:grpSpPr>
        <p:pic>
          <p:nvPicPr>
            <p:cNvPr id="580" name="Picture 9" descr=""/>
            <p:cNvPicPr/>
            <p:nvPr/>
          </p:nvPicPr>
          <p:blipFill>
            <a:blip r:embed="rId1"/>
            <a:stretch/>
          </p:blipFill>
          <p:spPr>
            <a:xfrm>
              <a:off x="420840" y="188640"/>
              <a:ext cx="97956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81" name="Group 10"/>
            <p:cNvGrpSpPr/>
            <p:nvPr/>
          </p:nvGrpSpPr>
          <p:grpSpPr>
            <a:xfrm>
              <a:off x="248760" y="299160"/>
              <a:ext cx="8928360" cy="539640"/>
              <a:chOff x="248760" y="299160"/>
              <a:chExt cx="8928360" cy="539640"/>
            </a:xfrm>
          </p:grpSpPr>
          <p:sp>
            <p:nvSpPr>
              <p:cNvPr id="582" name="Rectangle 11"/>
              <p:cNvSpPr/>
              <p:nvPr/>
            </p:nvSpPr>
            <p:spPr>
              <a:xfrm>
                <a:off x="1404000" y="299160"/>
                <a:ext cx="681876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3" name="Freeform 12"/>
              <p:cNvSpPr/>
              <p:nvPr/>
            </p:nvSpPr>
            <p:spPr>
              <a:xfrm>
                <a:off x="248760" y="782280"/>
                <a:ext cx="8928360" cy="56520"/>
              </a:xfrm>
              <a:custGeom>
                <a:avLst/>
                <a:gdLst>
                  <a:gd name="textAreaLeft" fmla="*/ 0 w 8928360"/>
                  <a:gd name="textAreaRight" fmla="*/ 8929080 w 8928360"/>
                  <a:gd name="textAreaTop" fmla="*/ 0 h 56520"/>
                  <a:gd name="textAreaBottom" fmla="*/ 57240 h 565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2240" bIns="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2267640" y="274680"/>
            <a:ext cx="580860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00" strike="noStrike">
                <a:solidFill>
                  <a:srgbClr val="465e9c"/>
                </a:solidFill>
                <a:latin typeface="Cambria"/>
              </a:rPr>
              <a:t>Расходы на ежемесячные страховые выплаты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6" name="Рисунок 10" descr=""/>
          <p:cNvPicPr/>
          <p:nvPr/>
        </p:nvPicPr>
        <p:blipFill>
          <a:blip r:embed="rId2"/>
          <a:stretch/>
        </p:blipFill>
        <p:spPr>
          <a:xfrm>
            <a:off x="1691640" y="2997000"/>
            <a:ext cx="2041560" cy="682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87" name="Объект 5"/>
          <p:cNvGraphicFramePr/>
          <p:nvPr/>
        </p:nvGraphicFramePr>
        <p:xfrm>
          <a:off x="899640" y="1686960"/>
          <a:ext cx="6793560" cy="3253680"/>
        </p:xfrm>
        <a:graphic>
          <a:graphicData uri="http://schemas.openxmlformats.org/drawingml/2006/table">
            <a:tbl>
              <a:tblPr/>
              <a:tblGrid>
                <a:gridCol w="2386440"/>
                <a:gridCol w="2170440"/>
                <a:gridCol w="2237040"/>
              </a:tblGrid>
              <a:tr h="99324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Период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Количество выплат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Сумма выплат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</a:tr>
              <a:tr h="67068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2017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92 143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1 111,6 млн. руб.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</a:tr>
              <a:tr h="107928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2018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89 871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1 114,0 млн. руб.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</a:tr>
              <a:tr h="51048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2019 (9 месяцев)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65 740 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853,4 млн. руб.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cecf6"/>
                    </a:solidFill>
                  </a:tcPr>
                </a:tc>
              </a:tr>
            </a:tbl>
          </a:graphicData>
        </a:graphic>
      </p:graphicFrame>
      <p:sp>
        <p:nvSpPr>
          <p:cNvPr id="588" name="Прямоугольник 2"/>
          <p:cNvSpPr/>
          <p:nvPr/>
        </p:nvSpPr>
        <p:spPr>
          <a:xfrm>
            <a:off x="323640" y="5085360"/>
            <a:ext cx="79920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 2018 Средний размер выплаты составил  </a:t>
            </a:r>
            <a:r>
              <a:rPr b="0" lang="ru-RU" sz="2400" spc="-1" strike="noStrike">
                <a:solidFill>
                  <a:srgbClr val="a05c02"/>
                </a:solidFill>
                <a:latin typeface="Times New Roman"/>
                <a:ea typeface="DejaVu Sans"/>
              </a:rPr>
              <a:t>12 395,0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рублей.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 2019 – </a:t>
            </a:r>
            <a:r>
              <a:rPr b="0" lang="ru-RU" sz="2400" spc="-1" strike="noStrike">
                <a:solidFill>
                  <a:srgbClr val="a05c02"/>
                </a:solidFill>
                <a:latin typeface="Times New Roman"/>
                <a:ea typeface="DejaVu Sans"/>
              </a:rPr>
              <a:t>12 981,3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рублей, на 4,4% больше.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990099"/>
                </a:solidFill>
                <a:latin typeface="Times New Roman"/>
                <a:ea typeface="DejaVu Sans"/>
              </a:rPr>
              <a:t>С 01.02.2019 ежемесячные страховые выплаты были увеличены на 4,3%.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AutoShape 2"/>
          <p:cNvSpPr/>
          <p:nvPr/>
        </p:nvSpPr>
        <p:spPr>
          <a:xfrm>
            <a:off x="163080" y="754200"/>
            <a:ext cx="2278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68760" rIns="68760" tIns="34200" bIns="34200" anchor="t">
            <a:noAutofit/>
          </a:bodyPr>
          <a:p>
            <a:pPr>
              <a:lnSpc>
                <a:spcPct val="100000"/>
              </a:lnSpc>
            </a:pPr>
            <a:endParaRPr b="0" lang="ru-RU" sz="135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590" name="Рисунок 6" descr=""/>
          <p:cNvPicPr/>
          <p:nvPr/>
        </p:nvPicPr>
        <p:blipFill>
          <a:blip r:embed="rId1"/>
          <a:stretch/>
        </p:blipFill>
        <p:spPr>
          <a:xfrm>
            <a:off x="325800" y="344160"/>
            <a:ext cx="2157480" cy="1864800"/>
          </a:xfrm>
          <a:prstGeom prst="rect">
            <a:avLst/>
          </a:prstGeom>
          <a:ln w="0">
            <a:noFill/>
          </a:ln>
        </p:spPr>
      </p:pic>
      <p:sp>
        <p:nvSpPr>
          <p:cNvPr id="591" name="TextBox 4"/>
          <p:cNvSpPr/>
          <p:nvPr/>
        </p:nvSpPr>
        <p:spPr>
          <a:xfrm>
            <a:off x="277560" y="2204280"/>
            <a:ext cx="7557840" cy="444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232f4e"/>
                </a:solidFill>
                <a:latin typeface="Times New Roman"/>
                <a:ea typeface="DejaVu Sans"/>
              </a:rPr>
              <a:t>Оплата дополнительных расходов на медицинскую социальную и профессиональную реабилитацию производится Фондом социального страхования, если учреждением медико-социальной экспертизы установлена нуждаемость в них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b="1" lang="ru-RU" sz="2600" spc="-1" strike="noStrike" u="sng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(указывается в программе реабилитации пострадавшего)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(ст. 3 Федерального закона от 24.07.1998 № 125-ФЗ)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2123640" y="274680"/>
            <a:ext cx="604800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00" strike="noStrike">
                <a:solidFill>
                  <a:srgbClr val="465e9c"/>
                </a:solidFill>
                <a:latin typeface="Cambria"/>
              </a:rPr>
              <a:t>Структура расходов на медицинскую, социальную и профессиональную реабилитацию пострадавших</a:t>
            </a:r>
            <a:br>
              <a:rPr sz="2000"/>
            </a:br>
            <a:r>
              <a:rPr b="1" lang="ru-RU" sz="3600" spc="-1" strike="noStrike">
                <a:solidFill>
                  <a:srgbClr val="344675"/>
                </a:solidFill>
                <a:latin typeface="Times New Roman"/>
              </a:rPr>
              <a:t>2018</a:t>
            </a: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4" name="Рисунок 1" descr=""/>
          <p:cNvPicPr/>
          <p:nvPr/>
        </p:nvPicPr>
        <p:blipFill>
          <a:blip r:embed="rId2"/>
          <a:stretch/>
        </p:blipFill>
        <p:spPr>
          <a:xfrm>
            <a:off x="1043640" y="4077000"/>
            <a:ext cx="3239640" cy="935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95" name="Объект 9"/>
          <p:cNvGraphicFramePr/>
          <p:nvPr/>
        </p:nvGraphicFramePr>
        <p:xfrm>
          <a:off x="179640" y="1556640"/>
          <a:ext cx="6335640" cy="4630680"/>
        </p:xfrm>
        <a:graphic>
          <a:graphicData uri="http://schemas.openxmlformats.org/drawingml/2006/table">
            <a:tbl>
              <a:tblPr/>
              <a:tblGrid>
                <a:gridCol w="2822760"/>
                <a:gridCol w="1569240"/>
                <a:gridCol w="1944000"/>
              </a:tblGrid>
              <a:tr h="615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Вид реабилитации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Сумма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(млн. руб.)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Кол-во получателей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Санаторно-курортное лечение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49,4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1 584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  <a:tr h="336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Оплата лекарств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42,0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2 121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Оплата лечения после тяжелых случаев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19,8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Протезирование, обеспечение ТСР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32,2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253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автотранспортом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8,1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Дополнительный отпуск на лечение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11,0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385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</a:tr>
              <a:tr h="336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Проезд к месту лечения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3,3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861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  <a:tr h="336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 посторонний уход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0,7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6" name="Таблица 2"/>
          <p:cNvGraphicFramePr/>
          <p:nvPr/>
        </p:nvGraphicFramePr>
        <p:xfrm>
          <a:off x="6516360" y="1556640"/>
          <a:ext cx="1511640" cy="4630680"/>
        </p:xfrm>
        <a:graphic>
          <a:graphicData uri="http://schemas.openxmlformats.org/drawingml/2006/table">
            <a:tbl>
              <a:tblPr/>
              <a:tblGrid>
                <a:gridCol w="1512000"/>
              </a:tblGrid>
              <a:tr h="615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процент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29,7 %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  <a:tr h="3369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25,2 %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11,9 %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19,3 %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4,9%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  <a:tr h="596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6,6%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</a:tr>
              <a:tr h="3369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2,0%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dfcc"/>
                    </a:solidFill>
                  </a:tcPr>
                </a:tc>
              </a:tr>
              <a:tr h="3369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0,4%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eefe7"/>
                    </a:solidFill>
                  </a:tcPr>
                </a:tc>
              </a:tr>
            </a:tbl>
          </a:graphicData>
        </a:graphic>
      </p:graphicFrame>
      <p:sp>
        <p:nvSpPr>
          <p:cNvPr id="597" name="TextBox 5"/>
          <p:cNvSpPr/>
          <p:nvPr/>
        </p:nvSpPr>
        <p:spPr>
          <a:xfrm>
            <a:off x="179640" y="6309360"/>
            <a:ext cx="7416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ВСЕГО – 166,5 млн. руб.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  <p:sp>
        <p:nvSpPr>
          <p:cNvPr id="311" name="Объект 2"/>
          <p:cNvSpPr/>
          <p:nvPr/>
        </p:nvSpPr>
        <p:spPr>
          <a:xfrm>
            <a:off x="3060000" y="1575720"/>
            <a:ext cx="5367240" cy="20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55000"/>
          </a:bodyPr>
          <a:p>
            <a:pPr algn="ctr">
              <a:lnSpc>
                <a:spcPct val="100000"/>
              </a:lnSpc>
              <a:spcBef>
                <a:spcPts val="1159"/>
              </a:spcBef>
              <a:tabLst>
                <a:tab algn="l" pos="0"/>
              </a:tabLst>
            </a:pPr>
            <a:r>
              <a:rPr b="1" lang="ru-RU" sz="5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5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                          </a:t>
            </a:r>
            <a:r>
              <a:rPr b="1" lang="ru-RU" sz="5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более</a:t>
            </a:r>
            <a:r>
              <a:rPr b="0" lang="ru-RU" sz="5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 </a:t>
            </a:r>
            <a:r>
              <a:rPr b="1" lang="ru-RU" sz="5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70 000 </a:t>
            </a:r>
            <a:endParaRPr b="0" lang="ru-RU" sz="5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859"/>
              </a:spcBef>
              <a:tabLst>
                <a:tab algn="l" pos="0"/>
              </a:tabLst>
            </a:pPr>
            <a:r>
              <a:rPr b="1" lang="ru-RU" sz="43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предприятий – страхователей,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859"/>
              </a:spcBef>
              <a:tabLst>
                <a:tab algn="l" pos="0"/>
              </a:tabLst>
            </a:pPr>
            <a:r>
              <a:rPr b="1" lang="ru-RU" sz="43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     </a:t>
            </a:r>
            <a:r>
              <a:rPr b="1" lang="ru-RU" sz="43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большая часть которых находится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40"/>
              </a:spcBef>
              <a:tabLst>
                <a:tab algn="l" pos="0"/>
              </a:tabLst>
            </a:pPr>
            <a:r>
              <a:rPr b="1" lang="ru-RU" sz="43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 </a:t>
            </a:r>
            <a:r>
              <a:rPr b="1" lang="ru-RU" sz="43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во Владивостоке </a:t>
            </a:r>
            <a:r>
              <a:rPr b="1" lang="ru-RU" sz="52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– около 40 тыс.</a:t>
            </a:r>
            <a:endParaRPr b="0" lang="ru-RU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2" name="Рисунок 2" descr=""/>
          <p:cNvPicPr/>
          <p:nvPr/>
        </p:nvPicPr>
        <p:blipFill>
          <a:blip r:embed="rId2"/>
          <a:stretch/>
        </p:blipFill>
        <p:spPr>
          <a:xfrm>
            <a:off x="252720" y="1384920"/>
            <a:ext cx="3238560" cy="235836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4" descr=""/>
          <p:cNvPicPr/>
          <p:nvPr/>
        </p:nvPicPr>
        <p:blipFill>
          <a:blip r:embed="rId3"/>
          <a:stretch/>
        </p:blipFill>
        <p:spPr>
          <a:xfrm>
            <a:off x="4644000" y="4108680"/>
            <a:ext cx="3854160" cy="2548080"/>
          </a:xfrm>
          <a:prstGeom prst="rect">
            <a:avLst/>
          </a:prstGeom>
          <a:ln w="0">
            <a:noFill/>
          </a:ln>
        </p:spPr>
      </p:pic>
      <p:sp>
        <p:nvSpPr>
          <p:cNvPr id="314" name="Прямоугольник 7"/>
          <p:cNvSpPr/>
          <p:nvPr/>
        </p:nvSpPr>
        <p:spPr>
          <a:xfrm>
            <a:off x="254880" y="4146480"/>
            <a:ext cx="4532400" cy="22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около  600 000 </a:t>
            </a:r>
            <a:r>
              <a:rPr b="1" lang="ru-RU" sz="28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работающих (застрахованных) граждан, почти половина из них – во Владивостоке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Прямоугольник 9"/>
          <p:cNvSpPr/>
          <p:nvPr/>
        </p:nvSpPr>
        <p:spPr>
          <a:xfrm>
            <a:off x="2948760" y="465480"/>
            <a:ext cx="49435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344675"/>
                </a:solidFill>
                <a:latin typeface="Times New Roman"/>
                <a:ea typeface="DejaVu Sans"/>
              </a:rPr>
              <a:t>В Приморском крае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/>
          </p:nvPr>
        </p:nvSpPr>
        <p:spPr>
          <a:xfrm>
            <a:off x="539640" y="3357000"/>
            <a:ext cx="7642440" cy="863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7000"/>
          </a:bodyPr>
          <a:p>
            <a:pPr marL="87480" indent="0" algn="ctr">
              <a:lnSpc>
                <a:spcPct val="100000"/>
              </a:lnSpc>
              <a:spcBef>
                <a:spcPts val="839"/>
              </a:spcBef>
              <a:buNone/>
              <a:tabLst>
                <a:tab algn="l" pos="0"/>
              </a:tabLst>
            </a:pPr>
            <a:r>
              <a:rPr b="1" lang="ru-RU" sz="4200" spc="-100" strike="noStrike">
                <a:solidFill>
                  <a:srgbClr val="232f4e"/>
                </a:solidFill>
                <a:latin typeface="Cambria"/>
              </a:rPr>
              <a:t>СПАСИБО  ЗА  ВНИМАНИЕ!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  <a:p>
            <a:pPr marL="87480" indent="0" algn="ctr">
              <a:lnSpc>
                <a:spcPct val="100000"/>
              </a:lnSpc>
              <a:spcBef>
                <a:spcPts val="839"/>
              </a:spcBef>
              <a:buNone/>
              <a:tabLst>
                <a:tab algn="l" pos="0"/>
              </a:tabLst>
            </a:pP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  <a:p>
            <a:pPr marL="87480" indent="0" algn="ctr">
              <a:lnSpc>
                <a:spcPct val="100000"/>
              </a:lnSpc>
              <a:spcBef>
                <a:spcPts val="839"/>
              </a:spcBef>
              <a:buNone/>
              <a:tabLst>
                <a:tab algn="l" pos="0"/>
              </a:tabLst>
            </a:pP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9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3060000" y="507600"/>
            <a:ext cx="2159640" cy="1867320"/>
          </a:xfrm>
          <a:prstGeom prst="rect">
            <a:avLst/>
          </a:prstGeom>
          <a:ln w="0">
            <a:noFill/>
          </a:ln>
        </p:spPr>
      </p:pic>
      <p:sp>
        <p:nvSpPr>
          <p:cNvPr id="600" name="Объект 2"/>
          <p:cNvSpPr/>
          <p:nvPr/>
        </p:nvSpPr>
        <p:spPr>
          <a:xfrm>
            <a:off x="558360" y="5013000"/>
            <a:ext cx="7642440" cy="8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114480" algn="ctr">
              <a:lnSpc>
                <a:spcPct val="100000"/>
              </a:lnSpc>
              <a:spcBef>
                <a:spcPts val="839"/>
              </a:spcBef>
              <a:tabLst>
                <a:tab algn="l" pos="0"/>
              </a:tabLst>
            </a:pPr>
            <a:r>
              <a:rPr b="1" lang="en-US" sz="4200" spc="-100" strike="noStrike" u="sng">
                <a:solidFill>
                  <a:srgbClr val="d83e2c"/>
                </a:solidFill>
                <a:uFillTx/>
                <a:latin typeface="Cambria"/>
                <a:ea typeface="DejaVu Sans"/>
                <a:hlinkClick r:id="rId2"/>
              </a:rPr>
              <a:t>www.r25.fss.ru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  <a:spcBef>
                <a:spcPts val="839"/>
              </a:spcBef>
              <a:tabLst>
                <a:tab algn="l" pos="0"/>
              </a:tabLst>
            </a:pP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  <a:spcBef>
                <a:spcPts val="839"/>
              </a:spcBef>
              <a:tabLst>
                <a:tab algn="l" pos="0"/>
              </a:tabLst>
            </a:pP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  <a:spcBef>
                <a:spcPts val="839"/>
              </a:spcBef>
              <a:tabLst>
                <a:tab algn="l" pos="0"/>
              </a:tabLst>
            </a:pP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1"/>
          <p:cNvSpPr/>
          <p:nvPr/>
        </p:nvSpPr>
        <p:spPr>
          <a:xfrm>
            <a:off x="251640" y="2795760"/>
            <a:ext cx="7992000" cy="31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216000" indent="450720" algn="just">
              <a:lnSpc>
                <a:spcPct val="100000"/>
              </a:lnSpc>
              <a:buClr>
                <a:srgbClr val="002060"/>
              </a:buClr>
              <a:buFont typeface="Arial"/>
              <a:buChar char="-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финансовое обеспечение предупредительных мер, направленных на предупреждение производственного травматизма и профессиональных заболеваний;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450720" algn="just">
              <a:lnSpc>
                <a:spcPct val="100000"/>
              </a:lnSpc>
              <a:buClr>
                <a:srgbClr val="002060"/>
              </a:buClr>
              <a:buFont typeface="Arial"/>
              <a:buChar char="-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установление скидок и надбавок к страховым тарифам на обязательное социальное страхование от несчастных случаев на производстве и профессиональных заболеваний;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" name="Picture 2" descr=""/>
          <p:cNvPicPr/>
          <p:nvPr/>
        </p:nvPicPr>
        <p:blipFill>
          <a:blip r:embed="rId1"/>
          <a:stretch/>
        </p:blipFill>
        <p:spPr>
          <a:xfrm>
            <a:off x="112680" y="108000"/>
            <a:ext cx="932760" cy="796320"/>
          </a:xfrm>
          <a:prstGeom prst="rect">
            <a:avLst/>
          </a:prstGeom>
          <a:ln w="0">
            <a:noFill/>
          </a:ln>
        </p:spPr>
      </p:pic>
      <p:grpSp>
        <p:nvGrpSpPr>
          <p:cNvPr id="318" name="Group 3"/>
          <p:cNvGrpSpPr/>
          <p:nvPr/>
        </p:nvGrpSpPr>
        <p:grpSpPr>
          <a:xfrm>
            <a:off x="-181080" y="0"/>
            <a:ext cx="10367280" cy="258120"/>
            <a:chOff x="-181080" y="0"/>
            <a:chExt cx="10367280" cy="258120"/>
          </a:xfrm>
        </p:grpSpPr>
        <p:sp>
          <p:nvSpPr>
            <p:cNvPr id="319" name="Rectangle 4"/>
            <p:cNvSpPr/>
            <p:nvPr/>
          </p:nvSpPr>
          <p:spPr>
            <a:xfrm>
              <a:off x="1260360" y="0"/>
              <a:ext cx="7917840" cy="24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1000" spc="-1" strike="noStrike">
                  <a:solidFill>
                    <a:srgbClr val="376092"/>
                  </a:solidFill>
                  <a:latin typeface="Calibri"/>
                  <a:ea typeface="DejaVu Sans"/>
                </a:rPr>
                <a:t>ОБЯЗАТЕЛЬНОЕ СОЦИАЛЬНОЕ СТРАХОВАНИЕ ОТ НЕСЧАСТНЫХ СЛУЧАЕВ НА ПРОИЗВОДСТВЕ И ПРОФЕССИОНАЛЬНЫХ ЗАБОЛЕВАНИЙ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Freeform 5"/>
            <p:cNvSpPr/>
            <p:nvPr/>
          </p:nvSpPr>
          <p:spPr>
            <a:xfrm>
              <a:off x="-181080" y="189000"/>
              <a:ext cx="10367280" cy="69120"/>
            </a:xfrm>
            <a:custGeom>
              <a:avLst/>
              <a:gdLst>
                <a:gd name="textAreaLeft" fmla="*/ 0 w 10367280"/>
                <a:gd name="textAreaRight" fmla="*/ 10368000 w 1036728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0369152" h="71519">
                  <a:moveTo>
                    <a:pt x="1374431" y="27349"/>
                  </a:moveTo>
                  <a:lnTo>
                    <a:pt x="8994721" y="27349"/>
                  </a:lnTo>
                  <a:lnTo>
                    <a:pt x="8994721" y="44170"/>
                  </a:lnTo>
                  <a:lnTo>
                    <a:pt x="1374431" y="44170"/>
                  </a:lnTo>
                  <a:lnTo>
                    <a:pt x="1374431" y="27349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4840" bIns="248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321" name="Rectangle 6"/>
          <p:cNvSpPr/>
          <p:nvPr/>
        </p:nvSpPr>
        <p:spPr>
          <a:xfrm>
            <a:off x="579600" y="1147320"/>
            <a:ext cx="7560360" cy="10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Фонд мотивирует работодателей на улучшение условий труда работников: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cover dir="l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2"/>
          <p:cNvSpPr/>
          <p:nvPr/>
        </p:nvSpPr>
        <p:spPr>
          <a:xfrm>
            <a:off x="323640" y="2133000"/>
            <a:ext cx="7920000" cy="3440880"/>
          </a:xfrm>
          <a:prstGeom prst="rect">
            <a:avLst/>
          </a:prstGeom>
          <a:solidFill>
            <a:srgbClr val="0070c0"/>
          </a:solidFill>
          <a:ln>
            <a:solidFill>
              <a:srgbClr val="bb76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0" rIns="72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Georgia"/>
                <a:ea typeface="DejaVu Sans"/>
              </a:rPr>
              <a:t>Финансовое обеспечение предупредительных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ffffff"/>
                </a:solidFill>
                <a:latin typeface="Georgia"/>
                <a:ea typeface="DejaVu Sans"/>
              </a:rPr>
              <a:t>мер по сокращению производственного травматизма и профессиональных заболеваний работников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Rectangle 15"/>
          <p:cNvSpPr/>
          <p:nvPr/>
        </p:nvSpPr>
        <p:spPr>
          <a:xfrm>
            <a:off x="1348200" y="364320"/>
            <a:ext cx="7651080" cy="428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66"/>
                </a:solidFill>
                <a:latin typeface="Garamond"/>
                <a:ea typeface="DejaVu Sans"/>
              </a:rPr>
              <a:t>ФОНД  СОЦИАЛЬНОГО СТРАХОВАНИЯ  РОССИЙСКОЙ ФЕДЕРАЦИИ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Rectangle 12"/>
          <p:cNvSpPr/>
          <p:nvPr/>
        </p:nvSpPr>
        <p:spPr>
          <a:xfrm>
            <a:off x="557280" y="6354720"/>
            <a:ext cx="792108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324000" indent="-3240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  <a:ea typeface="Lucida Sans Unicode"/>
              </a:rPr>
              <a:t>2019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24000" indent="-3240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  <a:ea typeface="Lucida Sans Unicode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Изображение 3" descr="FSS-logo_png_transparent_1.png"/>
          <p:cNvPicPr/>
          <p:nvPr/>
        </p:nvPicPr>
        <p:blipFill>
          <a:blip r:embed="rId1"/>
          <a:stretch/>
        </p:blipFill>
        <p:spPr>
          <a:xfrm>
            <a:off x="611640" y="170280"/>
            <a:ext cx="1439280" cy="124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1"/>
          <p:cNvSpPr/>
          <p:nvPr/>
        </p:nvSpPr>
        <p:spPr>
          <a:xfrm>
            <a:off x="214200" y="1535760"/>
            <a:ext cx="8929080" cy="52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1280" indent="-341280" algn="just">
              <a:lnSpc>
                <a:spcPct val="100000"/>
              </a:lnSpc>
              <a:spcAft>
                <a:spcPts val="601"/>
              </a:spcAft>
              <a:buClr>
                <a:srgbClr val="10253f"/>
              </a:buClr>
              <a:buFont typeface="Times New Roman"/>
              <a:buAutoNum type="arabicPeriod"/>
              <a:tabLst>
                <a:tab algn="l" pos="341280"/>
                <a:tab algn="l" pos="1255680"/>
                <a:tab algn="l" pos="2170080"/>
                <a:tab algn="l" pos="3084480"/>
                <a:tab algn="l" pos="3998880"/>
                <a:tab algn="l" pos="4913280"/>
                <a:tab algn="l" pos="5827680"/>
                <a:tab algn="l" pos="6742080"/>
                <a:tab algn="l" pos="7656480"/>
                <a:tab algn="l" pos="8570880"/>
                <a:tab algn="l" pos="9485280"/>
                <a:tab algn="l" pos="10399680"/>
              </a:tabLst>
            </a:pPr>
            <a:r>
              <a:rPr b="1" lang="ru-RU" sz="20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Проведение специальной оценки условий труда;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100000"/>
              </a:lnSpc>
              <a:spcAft>
                <a:spcPts val="601"/>
              </a:spcAft>
              <a:buClr>
                <a:srgbClr val="10253f"/>
              </a:buClr>
              <a:buFont typeface="Times New Roman"/>
              <a:buAutoNum type="arabicPeriod"/>
              <a:tabLst>
                <a:tab algn="l" pos="341280"/>
                <a:tab algn="l" pos="1255680"/>
                <a:tab algn="l" pos="2170080"/>
                <a:tab algn="l" pos="3084480"/>
                <a:tab algn="l" pos="3998880"/>
                <a:tab algn="l" pos="4913280"/>
                <a:tab algn="l" pos="5827680"/>
                <a:tab algn="l" pos="6742080"/>
                <a:tab algn="l" pos="7656480"/>
                <a:tab algn="l" pos="8570880"/>
                <a:tab algn="l" pos="9485280"/>
                <a:tab algn="l" pos="10399680"/>
              </a:tabLst>
            </a:pPr>
            <a:r>
              <a:rPr b="1" lang="ru-RU" sz="20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Реализация мероприятий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100000"/>
              </a:lnSpc>
              <a:spcAft>
                <a:spcPts val="601"/>
              </a:spcAft>
              <a:buClr>
                <a:srgbClr val="10253f"/>
              </a:buClr>
              <a:buFont typeface="Times New Roman"/>
              <a:buAutoNum type="arabicPeriod"/>
              <a:tabLst>
                <a:tab algn="l" pos="341280"/>
                <a:tab algn="l" pos="1255680"/>
                <a:tab algn="l" pos="2170080"/>
                <a:tab algn="l" pos="3084480"/>
                <a:tab algn="l" pos="3998880"/>
                <a:tab algn="l" pos="4913280"/>
                <a:tab algn="l" pos="5827680"/>
                <a:tab algn="l" pos="6742080"/>
                <a:tab algn="l" pos="7656480"/>
                <a:tab algn="l" pos="8570880"/>
                <a:tab algn="l" pos="9485280"/>
                <a:tab algn="l" pos="10399680"/>
              </a:tabLst>
            </a:pPr>
            <a:r>
              <a:rPr b="1" lang="ru-RU" sz="20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Обучение по охране труда отдельных категорий застрахованных;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100000"/>
              </a:lnSpc>
              <a:spcAft>
                <a:spcPts val="601"/>
              </a:spcAft>
              <a:buClr>
                <a:srgbClr val="10253f"/>
              </a:buClr>
              <a:buFont typeface="Times New Roman"/>
              <a:buAutoNum type="arabicPeriod"/>
              <a:tabLst>
                <a:tab algn="l" pos="341280"/>
                <a:tab algn="l" pos="1255680"/>
                <a:tab algn="l" pos="2170080"/>
                <a:tab algn="l" pos="3084480"/>
                <a:tab algn="l" pos="3998880"/>
                <a:tab algn="l" pos="4913280"/>
                <a:tab algn="l" pos="5827680"/>
                <a:tab algn="l" pos="6742080"/>
                <a:tab algn="l" pos="7656480"/>
                <a:tab algn="l" pos="8570880"/>
                <a:tab algn="l" pos="9485280"/>
                <a:tab algn="l" pos="10399680"/>
              </a:tabLst>
            </a:pPr>
            <a:r>
              <a:rPr b="1" lang="ru-RU" sz="20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Приобретение работникам средств индивидуальной защиты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100000"/>
              </a:lnSpc>
              <a:spcAft>
                <a:spcPts val="601"/>
              </a:spcAft>
              <a:buClr>
                <a:srgbClr val="10253f"/>
              </a:buClr>
              <a:buFont typeface="Times New Roman"/>
              <a:buAutoNum type="arabicPeriod"/>
              <a:tabLst>
                <a:tab algn="l" pos="341280"/>
                <a:tab algn="l" pos="1255680"/>
                <a:tab algn="l" pos="2170080"/>
                <a:tab algn="l" pos="3084480"/>
                <a:tab algn="l" pos="3998880"/>
                <a:tab algn="l" pos="4913280"/>
                <a:tab algn="l" pos="5827680"/>
                <a:tab algn="l" pos="6742080"/>
                <a:tab algn="l" pos="7656480"/>
                <a:tab algn="l" pos="8570880"/>
                <a:tab algn="l" pos="9485280"/>
                <a:tab algn="l" pos="10399680"/>
              </a:tabLst>
            </a:pPr>
            <a:r>
              <a:rPr b="1" lang="ru-RU" sz="20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Санаторно-курортное лечение работников, занятых на работах с вредными и (или) опасными производственными факторами;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100000"/>
              </a:lnSpc>
              <a:spcAft>
                <a:spcPts val="601"/>
              </a:spcAft>
              <a:buClr>
                <a:srgbClr val="10253f"/>
              </a:buClr>
              <a:buFont typeface="Times New Roman"/>
              <a:buAutoNum type="arabicPeriod"/>
              <a:tabLst>
                <a:tab algn="l" pos="341280"/>
                <a:tab algn="l" pos="1255680"/>
                <a:tab algn="l" pos="2170080"/>
                <a:tab algn="l" pos="3084480"/>
                <a:tab algn="l" pos="3998880"/>
                <a:tab algn="l" pos="4913280"/>
                <a:tab algn="l" pos="5827680"/>
                <a:tab algn="l" pos="6742080"/>
                <a:tab algn="l" pos="7656480"/>
                <a:tab algn="l" pos="8570880"/>
                <a:tab algn="l" pos="9485280"/>
                <a:tab algn="l" pos="10399680"/>
              </a:tabLst>
            </a:pPr>
            <a:r>
              <a:rPr b="1" lang="ru-RU" sz="20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Проведение обязательных периодических медицинских осмотров (обследований) работников, занятых на работах с вредными и (или) опасными производственными факторами;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100000"/>
              </a:lnSpc>
              <a:spcAft>
                <a:spcPts val="601"/>
              </a:spcAft>
              <a:buClr>
                <a:srgbClr val="10253f"/>
              </a:buClr>
              <a:buFont typeface="Times New Roman"/>
              <a:buAutoNum type="arabicPeriod"/>
              <a:tabLst>
                <a:tab algn="l" pos="341280"/>
                <a:tab algn="l" pos="1255680"/>
                <a:tab algn="l" pos="2170080"/>
                <a:tab algn="l" pos="3084480"/>
                <a:tab algn="l" pos="3998880"/>
                <a:tab algn="l" pos="4913280"/>
                <a:tab algn="l" pos="5827680"/>
                <a:tab algn="l" pos="6742080"/>
                <a:tab algn="l" pos="7656480"/>
                <a:tab algn="l" pos="8570880"/>
                <a:tab algn="l" pos="9485280"/>
                <a:tab algn="l" pos="10399680"/>
              </a:tabLst>
            </a:pPr>
            <a:r>
              <a:rPr b="1" lang="ru-RU" sz="2000" spc="-1" strike="noStrike">
                <a:solidFill>
                  <a:srgbClr val="10253f"/>
                </a:solidFill>
                <a:latin typeface="Times New Roman"/>
                <a:ea typeface="Lucida Sans Unicode"/>
              </a:rPr>
              <a:t>Обеспечение работников лечебно-профилактическим питанием;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100000"/>
              </a:lnSpc>
              <a:spcAft>
                <a:spcPts val="601"/>
              </a:spcAft>
              <a:buClr>
                <a:srgbClr val="10253f"/>
              </a:buClr>
              <a:buFont typeface="Times New Roman"/>
              <a:buAutoNum type="arabicPeriod"/>
              <a:tabLst>
                <a:tab algn="l" pos="341280"/>
                <a:tab algn="l" pos="1255680"/>
                <a:tab algn="l" pos="2170080"/>
                <a:tab algn="l" pos="3084480"/>
                <a:tab algn="l" pos="3998880"/>
                <a:tab algn="l" pos="4913280"/>
                <a:tab algn="l" pos="5827680"/>
                <a:tab algn="l" pos="6742080"/>
                <a:tab algn="l" pos="7656480"/>
                <a:tab algn="l" pos="8570880"/>
                <a:tab algn="l" pos="9485280"/>
                <a:tab algn="l" pos="10399680"/>
              </a:tabLst>
            </a:pPr>
            <a:r>
              <a:rPr b="1" lang="ru-RU" sz="2000" spc="-1" strike="noStrike">
                <a:solidFill>
                  <a:srgbClr val="10253f"/>
                </a:solidFill>
                <a:latin typeface="Times New Roman"/>
                <a:ea typeface="Lucida Sans Unicode"/>
              </a:rPr>
              <a:t>Приобретение страхователями приборов для определения наличия и уровня содержания алкоголя (алкотестеры);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Rectangle 2"/>
          <p:cNvSpPr/>
          <p:nvPr/>
        </p:nvSpPr>
        <p:spPr>
          <a:xfrm>
            <a:off x="1046160" y="303480"/>
            <a:ext cx="7919280" cy="11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chemeClr val="accent6">
                    <a:lumMod val="50000"/>
                  </a:schemeClr>
                </a:solidFill>
                <a:latin typeface="Georgia"/>
                <a:ea typeface="Lucida Sans Unicode"/>
              </a:rPr>
              <a:t>Фонд участвует в софинансировании целого ряда мероприятий, направленных на сокращение производственного травматизма и профзаболеваемости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8" name="Picture 3" descr=""/>
          <p:cNvPicPr/>
          <p:nvPr/>
        </p:nvPicPr>
        <p:blipFill>
          <a:blip r:embed="rId1"/>
          <a:stretch/>
        </p:blipFill>
        <p:spPr>
          <a:xfrm>
            <a:off x="323640" y="325800"/>
            <a:ext cx="932760" cy="796320"/>
          </a:xfrm>
          <a:prstGeom prst="rect">
            <a:avLst/>
          </a:prstGeom>
          <a:ln w="0">
            <a:noFill/>
          </a:ln>
        </p:spPr>
      </p:pic>
    </p:spTree>
  </p:cSld>
  <p:transition spd="slow">
    <p:cover dir="ld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tangle 2"/>
          <p:cNvSpPr/>
          <p:nvPr/>
        </p:nvSpPr>
        <p:spPr>
          <a:xfrm>
            <a:off x="369720" y="536040"/>
            <a:ext cx="8784360" cy="61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ru-RU" sz="1900" spc="-1" strike="noStrike">
                <a:solidFill>
                  <a:srgbClr val="10253f"/>
                </a:solidFill>
                <a:latin typeface="Times New Roman"/>
                <a:ea typeface="Lucida Sans Unicode"/>
              </a:rPr>
              <a:t>9. Приобретение страхователями приборов контроля за режимом труда и отдыха водителей (тахографов);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ru-RU" sz="1900" spc="-1" strike="noStrike">
                <a:solidFill>
                  <a:srgbClr val="10253f"/>
                </a:solidFill>
                <a:latin typeface="Times New Roman"/>
                <a:ea typeface="Lucida Sans Unicode"/>
              </a:rPr>
              <a:t>10. Приобретение страхователями аптечек для оказания первой помощи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ru-RU" sz="1900" spc="-1" strike="noStrike">
                <a:solidFill>
                  <a:srgbClr val="10253f"/>
                </a:solidFill>
                <a:latin typeface="Times New Roman"/>
                <a:ea typeface="Lucida Sans Unicode"/>
              </a:rPr>
              <a:t>11.</a:t>
            </a:r>
            <a:r>
              <a:rPr b="1" lang="ru-RU" sz="19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 П</a:t>
            </a:r>
            <a:r>
              <a:rPr b="1" lang="ru-RU" sz="1900" spc="-1" strike="noStrike">
                <a:solidFill>
                  <a:srgbClr val="10253f"/>
                </a:solidFill>
                <a:latin typeface="Times New Roman"/>
                <a:ea typeface="Lucida Sans Unicode"/>
              </a:rPr>
              <a:t>риобретение отдельных приборов, устройств, оборудования и (или) комплексов (систем) приборов, устройств, оборудования, непосредственно предназначенных для обеспечения безопасности работников и (или) контроля за безопасным ведением работ в рамках технологических процессов, в том числе на подземных работах.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ru-RU" sz="1900" spc="-1" strike="noStrike">
                <a:solidFill>
                  <a:srgbClr val="10253f"/>
                </a:solidFill>
                <a:latin typeface="Times New Roman"/>
                <a:ea typeface="Lucida Sans Unicode"/>
              </a:rPr>
              <a:t>12. Приобретение отдельных приборов, устройств, оборудования и (или) комплексов (систем) приборов, устройств, оборудования, непосредственно обеспечивающих проведение обучения по вопросам безопасного ведения работ, в том числе горных работ, и действиям в случае аварии или инцидента на опасном производственном объекте и (или) дистанционную видео- и аудио фиксацию инструктажей, обучения и иных форм подготовки работников по безопасному производству работ, а также хранение результатов такой фиксации. 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ru-RU" sz="19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13. Санаторно-курортное лечение работников предпенсионного и пенсионного возраста (НОВОЕ МЕРОПРИЯТИЕ!).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0" name="Group 3"/>
          <p:cNvGrpSpPr/>
          <p:nvPr/>
        </p:nvGrpSpPr>
        <p:grpSpPr>
          <a:xfrm>
            <a:off x="-118440" y="73080"/>
            <a:ext cx="10367280" cy="794520"/>
            <a:chOff x="-118440" y="73080"/>
            <a:chExt cx="10367280" cy="794520"/>
          </a:xfrm>
        </p:grpSpPr>
        <p:pic>
          <p:nvPicPr>
            <p:cNvPr id="331" name="Picture 4" descr=""/>
            <p:cNvPicPr/>
            <p:nvPr/>
          </p:nvPicPr>
          <p:blipFill>
            <a:blip r:embed="rId1"/>
            <a:stretch/>
          </p:blipFill>
          <p:spPr>
            <a:xfrm>
              <a:off x="246600" y="73080"/>
              <a:ext cx="93132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32" name="Group 5"/>
            <p:cNvGrpSpPr/>
            <p:nvPr/>
          </p:nvGrpSpPr>
          <p:grpSpPr>
            <a:xfrm>
              <a:off x="-118440" y="236520"/>
              <a:ext cx="10367280" cy="562680"/>
              <a:chOff x="-118440" y="236520"/>
              <a:chExt cx="10367280" cy="562680"/>
            </a:xfrm>
          </p:grpSpPr>
          <p:sp>
            <p:nvSpPr>
              <p:cNvPr id="333" name="Rectangle 6"/>
              <p:cNvSpPr/>
              <p:nvPr/>
            </p:nvSpPr>
            <p:spPr>
              <a:xfrm>
                <a:off x="987840" y="236520"/>
                <a:ext cx="815580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 </a:t>
                </a: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4" name="Freeform 7"/>
              <p:cNvSpPr/>
              <p:nvPr/>
            </p:nvSpPr>
            <p:spPr>
              <a:xfrm>
                <a:off x="-118440" y="730080"/>
                <a:ext cx="10367280" cy="69120"/>
              </a:xfrm>
              <a:custGeom>
                <a:avLst/>
                <a:gdLst>
                  <a:gd name="textAreaLeft" fmla="*/ 0 w 10367280"/>
                  <a:gd name="textAreaRight" fmla="*/ 10368000 w 10367280"/>
                  <a:gd name="textAreaTop" fmla="*/ 0 h 69120"/>
                  <a:gd name="textAreaBottom" fmla="*/ 69840 h 691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4840" bIns="248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Lucida Sans Unicode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1"/>
          <p:cNvSpPr/>
          <p:nvPr/>
        </p:nvSpPr>
        <p:spPr>
          <a:xfrm>
            <a:off x="323640" y="1917000"/>
            <a:ext cx="8571960" cy="23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С 2001 года Фонд предоставляет страхователям возможность направить до 20% сумм страховых взносов </a:t>
            </a:r>
            <a:r>
              <a:rPr b="1" lang="ru-RU" sz="18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на финансовое обеспечение предупредительных мер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В 2019 году </a:t>
            </a:r>
            <a:r>
              <a:rPr b="1" lang="ru-RU" sz="18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объем средств </a:t>
            </a:r>
            <a:r>
              <a:rPr b="1" lang="ru-RU" sz="32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увеличен до 30 %</a:t>
            </a:r>
            <a:r>
              <a:rPr b="1" lang="ru-RU" sz="1800" spc="-1" strike="noStrike">
                <a:solidFill>
                  <a:srgbClr val="b96b31"/>
                </a:solidFill>
                <a:latin typeface="Times New Roman"/>
                <a:ea typeface="Lucida Sans Unicode"/>
              </a:rPr>
              <a:t>, 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Lucida Sans Unicode"/>
              </a:rPr>
              <a:t>с условием что дополнительные средства (10%) можно направить на санаторно-курортное лечение для работников предпенсионного и пенсионного возраста.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6" name="Group 3"/>
          <p:cNvGrpSpPr/>
          <p:nvPr/>
        </p:nvGrpSpPr>
        <p:grpSpPr>
          <a:xfrm>
            <a:off x="428760" y="4572000"/>
            <a:ext cx="8228520" cy="1712160"/>
            <a:chOff x="428760" y="4572000"/>
            <a:chExt cx="8228520" cy="1712160"/>
          </a:xfrm>
        </p:grpSpPr>
        <p:grpSp>
          <p:nvGrpSpPr>
            <p:cNvPr id="337" name="Group 4"/>
            <p:cNvGrpSpPr/>
            <p:nvPr/>
          </p:nvGrpSpPr>
          <p:grpSpPr>
            <a:xfrm>
              <a:off x="3214800" y="4572000"/>
              <a:ext cx="5442480" cy="1643760"/>
              <a:chOff x="3214800" y="4572000"/>
              <a:chExt cx="5442480" cy="1643760"/>
            </a:xfrm>
          </p:grpSpPr>
          <p:pic>
            <p:nvPicPr>
              <p:cNvPr id="338" name="Picture 5" descr=""/>
              <p:cNvPicPr/>
              <p:nvPr/>
            </p:nvPicPr>
            <p:blipFill>
              <a:blip r:embed="rId1">
                <a:lum bright="10000"/>
              </a:blip>
              <a:stretch/>
            </p:blipFill>
            <p:spPr>
              <a:xfrm>
                <a:off x="3214800" y="4572000"/>
                <a:ext cx="3269520" cy="1643760"/>
              </a:xfrm>
              <a:prstGeom prst="rect">
                <a:avLst/>
              </a:prstGeom>
              <a:ln w="0">
                <a:noFill/>
              </a:ln>
              <a:effectLst>
                <a:outerShdw algn="ctr" dir="8100000" dist="107932" rotWithShape="0">
                  <a:srgbClr val="808080">
                    <a:alpha val="50000"/>
                  </a:srgbClr>
                </a:outerShdw>
              </a:effectLst>
            </p:spPr>
          </p:pic>
          <p:pic>
            <p:nvPicPr>
              <p:cNvPr id="339" name="Picture 6" descr=""/>
              <p:cNvPicPr/>
              <p:nvPr/>
            </p:nvPicPr>
            <p:blipFill>
              <a:blip r:embed="rId2">
                <a:lum bright="10000"/>
              </a:blip>
              <a:stretch/>
            </p:blipFill>
            <p:spPr>
              <a:xfrm>
                <a:off x="6561000" y="4572000"/>
                <a:ext cx="2096280" cy="1643760"/>
              </a:xfrm>
              <a:prstGeom prst="rect">
                <a:avLst/>
              </a:prstGeom>
              <a:ln w="0">
                <a:noFill/>
              </a:ln>
              <a:effectLst>
                <a:outerShdw algn="ctr" dir="2700000" dist="107932" rotWithShape="0">
                  <a:srgbClr val="808080">
                    <a:alpha val="50000"/>
                  </a:srgbClr>
                </a:outerShdw>
              </a:effectLst>
            </p:spPr>
          </p:pic>
        </p:grpSp>
        <p:pic>
          <p:nvPicPr>
            <p:cNvPr id="340" name="Picture 7" descr=""/>
            <p:cNvPicPr/>
            <p:nvPr/>
          </p:nvPicPr>
          <p:blipFill>
            <a:blip r:embed="rId3">
              <a:lum bright="10000"/>
            </a:blip>
            <a:srcRect l="0" t="0" r="0" b="11573"/>
            <a:stretch/>
          </p:blipFill>
          <p:spPr>
            <a:xfrm>
              <a:off x="428760" y="4572000"/>
              <a:ext cx="2569320" cy="1712160"/>
            </a:xfrm>
            <a:prstGeom prst="rect">
              <a:avLst/>
            </a:prstGeom>
            <a:ln w="0">
              <a:noFill/>
            </a:ln>
            <a:effectLst>
              <a:outerShdw algn="ctr" dir="8100000" dist="107932" rotWithShape="0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341" name="Group 8"/>
          <p:cNvGrpSpPr/>
          <p:nvPr/>
        </p:nvGrpSpPr>
        <p:grpSpPr>
          <a:xfrm>
            <a:off x="-108000" y="51840"/>
            <a:ext cx="10367280" cy="794520"/>
            <a:chOff x="-108000" y="51840"/>
            <a:chExt cx="10367280" cy="794520"/>
          </a:xfrm>
        </p:grpSpPr>
        <p:pic>
          <p:nvPicPr>
            <p:cNvPr id="342" name="Picture 9" descr=""/>
            <p:cNvPicPr/>
            <p:nvPr/>
          </p:nvPicPr>
          <p:blipFill>
            <a:blip r:embed="rId4"/>
            <a:stretch/>
          </p:blipFill>
          <p:spPr>
            <a:xfrm>
              <a:off x="112680" y="51840"/>
              <a:ext cx="931320" cy="794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43" name="Group 10"/>
            <p:cNvGrpSpPr/>
            <p:nvPr/>
          </p:nvGrpSpPr>
          <p:grpSpPr>
            <a:xfrm>
              <a:off x="-108000" y="185400"/>
              <a:ext cx="10367280" cy="659520"/>
              <a:chOff x="-108000" y="185400"/>
              <a:chExt cx="10367280" cy="659520"/>
            </a:xfrm>
          </p:grpSpPr>
          <p:sp>
            <p:nvSpPr>
              <p:cNvPr id="344" name="Rectangle 11"/>
              <p:cNvSpPr/>
              <p:nvPr/>
            </p:nvSpPr>
            <p:spPr>
              <a:xfrm>
                <a:off x="1233360" y="185400"/>
                <a:ext cx="7917840" cy="5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ru-RU" sz="1400" spc="-1" strike="noStrike">
                    <a:solidFill>
                      <a:srgbClr val="b96b31"/>
                    </a:solidFill>
                    <a:latin typeface="Times New Roman"/>
                    <a:ea typeface="Lucida Sans Unicode"/>
                  </a:rPr>
                  <a:t>ОБЯЗАТЕЛЬНОЕ СОЦИАЛЬНОЕ СТРАХОВАНИЕ ОТ НЕСЧАСТНЫХ СЛУЧАЕВ НА ПРОИЗВОДСТВЕ И ПРОФЕССИОНАЛЬНЫХ ЗАБОЛЕВАНИЙ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5" name="Freeform 12"/>
              <p:cNvSpPr/>
              <p:nvPr/>
            </p:nvSpPr>
            <p:spPr>
              <a:xfrm>
                <a:off x="-108000" y="775800"/>
                <a:ext cx="10367280" cy="69120"/>
              </a:xfrm>
              <a:custGeom>
                <a:avLst/>
                <a:gdLst>
                  <a:gd name="textAreaLeft" fmla="*/ 0 w 10367280"/>
                  <a:gd name="textAreaRight" fmla="*/ 10368000 w 10367280"/>
                  <a:gd name="textAreaTop" fmla="*/ 0 h 69120"/>
                  <a:gd name="textAreaBottom" fmla="*/ 69840 h 69120"/>
                </a:gdLst>
                <a:ahLst/>
                <a:rect l="textAreaLeft" t="textAreaTop" r="textAreaRight" b="textAreaBottom"/>
                <a:pathLst>
                  <a:path w="10369152" h="71519">
                    <a:moveTo>
                      <a:pt x="1374431" y="27349"/>
                    </a:moveTo>
                    <a:lnTo>
                      <a:pt x="8994721" y="27349"/>
                    </a:lnTo>
                    <a:lnTo>
                      <a:pt x="8994721" y="44170"/>
                    </a:lnTo>
                    <a:lnTo>
                      <a:pt x="1374431" y="44170"/>
                    </a:lnTo>
                    <a:lnTo>
                      <a:pt x="1374431" y="27349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4840" bIns="248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Lucida Sans Unicode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Соседство">
  <a:themeElements>
    <a:clrScheme name="Кнопка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Соседство">
  <a:themeElements>
    <a:clrScheme name="Кнопка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Соседство">
  <a:themeElements>
    <a:clrScheme name="Кнопка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2813</TotalTime>
  <Application>LibreOffice/7.5.2.1$Linux_X86_64 LibreOffice_project/50$Build-1</Application>
  <AppVersion>15.0000</AppVersion>
  <Words>2558</Words>
  <Paragraphs>444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2018-10-10T23:11:40Z</dcterms:created>
  <dc:creator>Булах</dc:creator>
  <dc:description/>
  <dc:language>ru-RU</dc:language>
  <cp:lastModifiedBy/>
  <cp:lastPrinted>2019-11-05T09:48:17Z</cp:lastPrinted>
  <dcterms:modified xsi:type="dcterms:W3CDTF">2024-10-07T16:34:47Z</dcterms:modified>
  <cp:revision>311</cp:revision>
  <dc:subject/>
  <dc:title>Взаимодействие  с  уполномоченным  по правам человека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18</vt:i4>
  </property>
  <property fmtid="{D5CDD505-2E9C-101B-9397-08002B2CF9AE}" pid="3" name="PresentationFormat">
    <vt:lpwstr>Экран (4:3)</vt:lpwstr>
  </property>
  <property fmtid="{D5CDD505-2E9C-101B-9397-08002B2CF9AE}" pid="4" name="Slides">
    <vt:i4>43</vt:i4>
  </property>
</Properties>
</file>