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>
        <p:scale>
          <a:sx n="70" d="100"/>
          <a:sy n="70" d="100"/>
        </p:scale>
        <p:origin x="-1733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13244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разрабатывать ИОТ по Приказу Минтруда от 29.10.2021 №772н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858000" cy="5334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Главный специалист 1 разряда по государственному управлению охраной труда 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Пальченкова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Татьяна Витальевна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Тел. 8 42361 4 32 20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4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Кто утверждает инструкции по охране труда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5385" y="3212975"/>
            <a:ext cx="8784976" cy="2831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Ознакомить сотрудника с ИОТ необходимо под подпись (абз.10 ч.2 ст.22 ТК РФ)</a:t>
            </a:r>
          </a:p>
          <a:p>
            <a:pPr marL="0" indent="0">
              <a:buNone/>
            </a:pPr>
            <a:r>
              <a:rPr lang="ru-RU" sz="2000" dirty="0" smtClean="0"/>
              <a:t>Это можно сделать с помощью:</a:t>
            </a:r>
          </a:p>
          <a:p>
            <a:r>
              <a:rPr lang="ru-RU" sz="2000" dirty="0" smtClean="0"/>
              <a:t>Листка ознакомлений, который будет прикреплён к каждой ИОТ</a:t>
            </a:r>
          </a:p>
          <a:p>
            <a:r>
              <a:rPr lang="ru-RU" sz="2000" dirty="0" smtClean="0"/>
              <a:t>Журнала учета инструкций по охране труда для сотрудников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945" y="1265801"/>
            <a:ext cx="5616382" cy="11133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Утвердить инструкцию может руководитель или уполномоченное им лицо с учетом мнения профсоюзной организации (п.3 п.29 Приказа)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70011"/>
            <a:ext cx="1559402" cy="12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5710" y="2366234"/>
            <a:ext cx="8229600" cy="684312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/>
              <a:t>Как ознакомить работника с ИОТ?</a:t>
            </a:r>
            <a:endParaRPr lang="ru-RU" sz="29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5051581"/>
            <a:ext cx="7485001" cy="8640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работник откажется ознакомиться с инструкцией, рекомендуется, составить акт об отказе и под подпись ознакомить с ним сотрудника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98320"/>
            <a:ext cx="829285" cy="11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Когда необходимо пересмотреть ИОТ?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420888"/>
            <a:ext cx="8229600" cy="3448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Инструкции по охране труда для работников пересматриваются, в том числе в следующих </a:t>
            </a:r>
            <a:r>
              <a:rPr lang="ru-RU" sz="2000" dirty="0" smtClean="0"/>
              <a:t>случаях (п. 30 Приказа) :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при </a:t>
            </a:r>
            <a:r>
              <a:rPr lang="ru-RU" sz="2000" dirty="0"/>
              <a:t>изменении условий труда работников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при </a:t>
            </a:r>
            <a:r>
              <a:rPr lang="ru-RU" sz="2000" dirty="0"/>
              <a:t>внедрении новой техники и технологии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по </a:t>
            </a:r>
            <a:r>
              <a:rPr lang="ru-RU" sz="2000" dirty="0"/>
              <a:t>результатам анализа материалов расследования аварий, несчастных случаев на производстве и профессиональных заболеваний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по </a:t>
            </a:r>
            <a:r>
              <a:rPr lang="ru-RU" sz="2000" dirty="0"/>
              <a:t>требованию представителей органов исполнительной власти субъектов Российской Федерации в области охраны труда или органов федеральной инспекции труда.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5" y="1331707"/>
            <a:ext cx="7144345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ИОТ должна соответствовать производственным процессам работодателя, организационным или структурным изменениям. При изменении производственного процесса пересматривается и ИОТ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AutoShape 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29779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7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40816" y="1539258"/>
            <a:ext cx="4226770" cy="1921768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http://25.gorodsreda.ru/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17" y="2263300"/>
            <a:ext cx="3099172" cy="30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89240"/>
            <a:ext cx="4255790" cy="77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" y="1648673"/>
            <a:ext cx="4578778" cy="432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443" y="188640"/>
            <a:ext cx="8618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Поздравляю с наступающим Всемирным днем Охраны труда!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132440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858000" cy="5334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Главный специалист 1 разряда по государственному управлению охраной труда 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Пальченкова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Татьяна Витальевна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Тел. 8 42361 4 32 20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Приказ Минтруда от 29.10.2021 №772н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4621" y="2636912"/>
            <a:ext cx="8229600" cy="3592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Общее положения</a:t>
            </a:r>
          </a:p>
          <a:p>
            <a:endParaRPr lang="ru-RU" sz="2000" dirty="0" smtClean="0"/>
          </a:p>
          <a:p>
            <a:r>
              <a:rPr lang="ru-RU" sz="2000" dirty="0" smtClean="0"/>
              <a:t>Требования к порядку разработки и содержанию правил по охране труда</a:t>
            </a:r>
          </a:p>
          <a:p>
            <a:endParaRPr lang="ru-RU" sz="2000" dirty="0" smtClean="0"/>
          </a:p>
          <a:p>
            <a:r>
              <a:rPr lang="ru-RU" sz="2000" dirty="0" smtClean="0"/>
              <a:t>Требования к порядку разработки и содержанию инструкций по охране труда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требования к порядку разработки и содержанию правил и инструкций по охране труда, разрабатываемых работодателем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7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99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Кто должен разрабатывать инструкции по охране труда?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340"/>
            <a:ext cx="11228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599" y="1196752"/>
            <a:ext cx="7992889" cy="151216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Руководители структурных подразделений разрабатывают инструкции по охране труда.</a:t>
            </a:r>
          </a:p>
          <a:p>
            <a:pPr algn="ctr"/>
            <a:r>
              <a:rPr lang="ru-RU" sz="2000" dirty="0" smtClean="0"/>
              <a:t>Согласно </a:t>
            </a:r>
            <a:r>
              <a:rPr lang="ru-RU" sz="2000" dirty="0" err="1" smtClean="0"/>
              <a:t>пп</a:t>
            </a:r>
            <a:r>
              <a:rPr lang="ru-RU" sz="2000" dirty="0" smtClean="0"/>
              <a:t>. «л» п. 30.7 Приказа Минтруда от 31.01.2022 №37 специалист охраны труда оказывает методическую помощь при разработке и пересмотре ИОТ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1733" y="2812207"/>
            <a:ext cx="8640960" cy="55547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Чем руководствоваться при разработке ИОТ?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7591" y="4509120"/>
            <a:ext cx="2232248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п. 18,п.19 Приказ Минтруда №772н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733" y="3356992"/>
            <a:ext cx="51845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Государственные нормативные акты по ОТ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3953247"/>
            <a:ext cx="51845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Локальные нормативные акты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4653136"/>
            <a:ext cx="51845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Оценкой профессиональных рисков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5301208"/>
            <a:ext cx="51845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Специальной оценкой условий труда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724" y="5877272"/>
            <a:ext cx="51845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Анализа трудовых функций работника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0"/>
            <a:endCxn id="7" idx="2"/>
          </p:cNvCxnSpPr>
          <p:nvPr/>
        </p:nvCxnSpPr>
        <p:spPr>
          <a:xfrm flipV="1">
            <a:off x="1593715" y="3789040"/>
            <a:ext cx="148030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12" idx="0"/>
          </p:cNvCxnSpPr>
          <p:nvPr/>
        </p:nvCxnSpPr>
        <p:spPr>
          <a:xfrm>
            <a:off x="1593715" y="5229200"/>
            <a:ext cx="1424297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5" idx="3"/>
          </p:cNvCxnSpPr>
          <p:nvPr/>
        </p:nvCxnSpPr>
        <p:spPr>
          <a:xfrm>
            <a:off x="2709839" y="48691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1"/>
          </p:cNvCxnSpPr>
          <p:nvPr/>
        </p:nvCxnSpPr>
        <p:spPr>
          <a:xfrm flipV="1">
            <a:off x="2627784" y="4169271"/>
            <a:ext cx="864096" cy="3398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  <a:endCxn id="10" idx="1"/>
          </p:cNvCxnSpPr>
          <p:nvPr/>
        </p:nvCxnSpPr>
        <p:spPr>
          <a:xfrm>
            <a:off x="2709839" y="4869160"/>
            <a:ext cx="78204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1"/>
          </p:cNvCxnSpPr>
          <p:nvPr/>
        </p:nvCxnSpPr>
        <p:spPr>
          <a:xfrm>
            <a:off x="2627784" y="5229200"/>
            <a:ext cx="86409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2"/>
            <a:ext cx="11228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223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Разделы инструкции по охране труда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159" y="2276872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u="sng" dirty="0" smtClean="0"/>
              <a:t>П.21 определяет содержание ИОТ:</a:t>
            </a:r>
          </a:p>
          <a:p>
            <a:r>
              <a:rPr lang="ru-RU" sz="2200" dirty="0" smtClean="0"/>
              <a:t>Общие требования по охране труда;</a:t>
            </a:r>
          </a:p>
          <a:p>
            <a:r>
              <a:rPr lang="ru-RU" sz="2200" dirty="0" smtClean="0"/>
              <a:t>Требования охраны труда перед началом работы;</a:t>
            </a:r>
          </a:p>
          <a:p>
            <a:r>
              <a:rPr lang="ru-RU" sz="2200" dirty="0" smtClean="0"/>
              <a:t>Требования охраны труда во время работы;</a:t>
            </a:r>
          </a:p>
          <a:p>
            <a:r>
              <a:rPr lang="ru-RU" sz="2200" dirty="0" smtClean="0"/>
              <a:t>Требования охраны труда в аварийных ситуациях;</a:t>
            </a:r>
          </a:p>
          <a:p>
            <a:r>
              <a:rPr lang="ru-RU" sz="2200" dirty="0" smtClean="0"/>
              <a:t>Требования охраны труда по окончании работы.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159" y="1268760"/>
            <a:ext cx="820891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Согласно п.4 Приказа Минтруда №772 инструкция по охране труда должна содержать требования по безопасному выполнению работ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7" y="4437112"/>
            <a:ext cx="7621463" cy="158417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зависимости от специфики вашей деятельности и исходя из оценки уровней профессиональных рисков может устанавливать в правилах и инструкциях по охране труда дополнительные требованиям безопасности, не противоречащие государственным нормативным требованиям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3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943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 «Общие требования охраны труда»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3" y="764704"/>
            <a:ext cx="5184577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п.22 Приказа Минтруда №772н :</a:t>
            </a:r>
          </a:p>
          <a:p>
            <a:r>
              <a:rPr lang="ru-RU" sz="2000" dirty="0" smtClean="0"/>
              <a:t>Указания о необходимости соблюдения внутреннего трудового распорядка</a:t>
            </a:r>
          </a:p>
          <a:p>
            <a:r>
              <a:rPr lang="ru-RU" sz="2000" dirty="0" smtClean="0"/>
              <a:t>Требования режима работы и отдыха при выполнении работ</a:t>
            </a:r>
          </a:p>
          <a:p>
            <a:r>
              <a:rPr lang="ru-RU" sz="2000" dirty="0" smtClean="0"/>
              <a:t>Перечень вредных и опасных производственных факторов, перечень профессиональных рисков</a:t>
            </a:r>
          </a:p>
          <a:p>
            <a:r>
              <a:rPr lang="ru-RU" sz="2000" dirty="0" smtClean="0"/>
              <a:t>Перечень СИЗ выдаваемые работнику в соответствии с установленными требованиями или ссылку на ЛНА</a:t>
            </a:r>
          </a:p>
          <a:p>
            <a:r>
              <a:rPr lang="ru-RU" sz="2000" dirty="0" smtClean="0"/>
              <a:t>Порядок уведомления в случаях </a:t>
            </a:r>
            <a:r>
              <a:rPr lang="ru-RU" sz="2000" dirty="0" err="1" smtClean="0"/>
              <a:t>травмирования</a:t>
            </a:r>
            <a:r>
              <a:rPr lang="ru-RU" sz="2000" dirty="0" smtClean="0"/>
              <a:t> работника или неисправности оборудования</a:t>
            </a:r>
          </a:p>
          <a:p>
            <a:r>
              <a:rPr lang="ru-RU" sz="2000" dirty="0" smtClean="0"/>
              <a:t>Правила личной гигиены и </a:t>
            </a:r>
            <a:r>
              <a:rPr lang="ru-RU" sz="2000" dirty="0" err="1" smtClean="0"/>
              <a:t>эпид.нормы</a:t>
            </a:r>
            <a:r>
              <a:rPr lang="ru-RU" sz="2000" dirty="0" smtClean="0"/>
              <a:t> при выполнении работ работником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474" y="2420888"/>
            <a:ext cx="309634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Необходимо сверить все ли ОВПФ соответствуют СОУТ и оценке </a:t>
            </a:r>
            <a:r>
              <a:rPr lang="ru-RU" dirty="0" err="1" smtClean="0">
                <a:solidFill>
                  <a:schemeClr val="tx1"/>
                </a:solidFill>
              </a:rPr>
              <a:t>проф.рисков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endCxn id="4" idx="1"/>
          </p:cNvCxnSpPr>
          <p:nvPr/>
        </p:nvCxnSpPr>
        <p:spPr>
          <a:xfrm flipV="1">
            <a:off x="5148064" y="2960948"/>
            <a:ext cx="792410" cy="540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940474" y="1196752"/>
            <a:ext cx="309634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Лучше прописать и ссылку на ПВТР и указать когда и кем утвержден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148064" y="1556792"/>
            <a:ext cx="792410" cy="1866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214125" cy="24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00"/>
            <a:ext cx="9396536" cy="99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 «Требования охраны труда перед началом работы»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5400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Согласно п.23 в разделе необходимо отражать: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Порядок подготовки места</a:t>
            </a:r>
          </a:p>
          <a:p>
            <a:r>
              <a:rPr lang="ru-RU" sz="2000" dirty="0" smtClean="0"/>
              <a:t>Порядок подготовки исходных материалов</a:t>
            </a:r>
          </a:p>
          <a:p>
            <a:r>
              <a:rPr lang="ru-RU" sz="2000" dirty="0" smtClean="0"/>
              <a:t>Порядок заготовки исходных материалов (при наличии)</a:t>
            </a:r>
          </a:p>
          <a:p>
            <a:r>
              <a:rPr lang="ru-RU" sz="2000" dirty="0" smtClean="0"/>
              <a:t>Порядок осмотра работником и подготовка к работе СИЗ до применения</a:t>
            </a:r>
          </a:p>
          <a:p>
            <a:r>
              <a:rPr lang="ru-RU" sz="2000" dirty="0" smtClean="0"/>
              <a:t>Порядок проверки исправности оборудования, приспособлений и инструмента, ограждений, сигнализаций, блокировочных и других устройств, защитного заземления, вентиляции, местного освещения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74" y="1988840"/>
            <a:ext cx="31819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«Требования охраны труда во время работы»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6347048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Согласно п.24 в этом разделе необходимо предусмотреть: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способы </a:t>
            </a:r>
            <a:r>
              <a:rPr lang="ru-RU" sz="2000" dirty="0"/>
              <a:t>и приемы безопасного выполнения работ, использования оборудования, транспортных средств, грузоподъемных механизмов, приспособлений и </a:t>
            </a:r>
            <a:r>
              <a:rPr lang="ru-RU" sz="2000" dirty="0" smtClean="0"/>
              <a:t>инструментов</a:t>
            </a:r>
          </a:p>
          <a:p>
            <a:r>
              <a:rPr lang="ru-RU" sz="2000" dirty="0"/>
              <a:t>требования безопасного обращения с исходными </a:t>
            </a:r>
            <a:r>
              <a:rPr lang="ru-RU" sz="2000" dirty="0" smtClean="0"/>
              <a:t>материалами</a:t>
            </a:r>
          </a:p>
          <a:p>
            <a:r>
              <a:rPr lang="ru-RU" sz="2000" dirty="0"/>
              <a:t>указания по безопасному содержанию рабочего </a:t>
            </a:r>
            <a:r>
              <a:rPr lang="ru-RU" sz="2000" dirty="0" smtClean="0"/>
              <a:t>места</a:t>
            </a:r>
          </a:p>
          <a:p>
            <a:r>
              <a:rPr lang="ru-RU" sz="2000" dirty="0"/>
              <a:t>действия, направленные на </a:t>
            </a:r>
            <a:r>
              <a:rPr lang="ru-RU" sz="2000" dirty="0" smtClean="0"/>
              <a:t>предотвращение </a:t>
            </a:r>
            <a:r>
              <a:rPr lang="ru-RU" sz="2000" dirty="0"/>
              <a:t>аварийных </a:t>
            </a:r>
            <a:r>
              <a:rPr lang="ru-RU" sz="2000" dirty="0" smtClean="0"/>
              <a:t>ситуаций</a:t>
            </a:r>
          </a:p>
          <a:p>
            <a:r>
              <a:rPr lang="ru-RU" sz="2000" dirty="0"/>
              <a:t>требования, предъявляемые к правильному использованию (применению) средств индивидуальной защиты работников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09" y="3933056"/>
            <a:ext cx="3188440" cy="25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65" y="1556792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Раздел «Требования охраны труда в аварийных ситуациях»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5541695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этом разделе нужно описать (п.25 Приказа):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 перечень основных возможных аварий и аварийных ситуаций и причины, их </a:t>
            </a:r>
            <a:r>
              <a:rPr lang="ru-RU" sz="2000" dirty="0" smtClean="0"/>
              <a:t>вызывающие</a:t>
            </a:r>
          </a:p>
          <a:p>
            <a:r>
              <a:rPr lang="ru-RU" sz="2000" dirty="0"/>
              <a:t>процесс извещения руководителя работ о ситуации, угрожающей жизни и здоровью людей, и о каждом произошедшем несчастном </a:t>
            </a:r>
            <a:r>
              <a:rPr lang="ru-RU" sz="2000" dirty="0" smtClean="0"/>
              <a:t>случае</a:t>
            </a:r>
          </a:p>
          <a:p>
            <a:r>
              <a:rPr lang="ru-RU" sz="2000" dirty="0"/>
              <a:t>действия работников при возникновении аварий и аварийных </a:t>
            </a:r>
            <a:r>
              <a:rPr lang="ru-RU" sz="2000" dirty="0" smtClean="0"/>
              <a:t>ситуаций</a:t>
            </a:r>
          </a:p>
          <a:p>
            <a:r>
              <a:rPr lang="ru-RU" sz="2000" dirty="0"/>
              <a:t>действия по оказанию первой помощи пострадавшим при </a:t>
            </a:r>
            <a:r>
              <a:rPr lang="ru-RU" sz="2000" dirty="0" err="1"/>
              <a:t>травмировании</a:t>
            </a:r>
            <a:r>
              <a:rPr lang="ru-RU" sz="2000" dirty="0"/>
              <a:t>, отравлении и других повреждениях здоровья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4797152"/>
            <a:ext cx="2882929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Необходимо исходить от результатов оценки профессиональных рисков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endCxn id="6" idx="1"/>
          </p:cNvCxnSpPr>
          <p:nvPr/>
        </p:nvCxnSpPr>
        <p:spPr>
          <a:xfrm>
            <a:off x="5078665" y="5409220"/>
            <a:ext cx="100550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7021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Раздел «Требования охраны труда по окончании работы»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5770984" cy="516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этом разделе согласно п.26 необходимо указать: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действия </a:t>
            </a:r>
            <a:r>
              <a:rPr lang="ru-RU" sz="2000" dirty="0"/>
              <a:t>при приеме и передаче смены в случае непрерывного технологического процесса и работы оборудования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последовательность </a:t>
            </a:r>
            <a:r>
              <a:rPr lang="ru-RU" sz="2000" dirty="0"/>
              <a:t>отключения, остановки, разборки, очистки и смазки оборудования, приспособлений, машин, механизмов и аппаратуры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действия </a:t>
            </a:r>
            <a:r>
              <a:rPr lang="ru-RU" sz="2000" dirty="0"/>
              <a:t>при уборке отходов, полученных в ходе производственной деятельности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требования </a:t>
            </a:r>
            <a:r>
              <a:rPr lang="ru-RU" sz="2000" dirty="0"/>
              <a:t>соблюдения личной гигиены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процесс </a:t>
            </a:r>
            <a:r>
              <a:rPr lang="ru-RU" sz="2000" dirty="0"/>
              <a:t>извещения руководителя работ о недостатках, влияющих на безопасность труда, обнаруженных во время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123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2267</TotalTime>
  <Words>844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Как разрабатывать ИОТ по Приказу Минтруда от 29.10.2021 №772н</vt:lpstr>
      <vt:lpstr>Приказ Минтруда от 29.10.2021 №772н</vt:lpstr>
      <vt:lpstr>Кто должен разрабатывать инструкции по охране труда?</vt:lpstr>
      <vt:lpstr>Разделы инструкции по охране труда</vt:lpstr>
      <vt:lpstr>Раздел «Общие требования охраны труда»</vt:lpstr>
      <vt:lpstr>Раздел «Требования охраны труда перед началом работы»</vt:lpstr>
      <vt:lpstr>Раздел «Требования охраны труда во время работы»</vt:lpstr>
      <vt:lpstr>Раздел «Требования охраны труда в аварийных ситуациях»</vt:lpstr>
      <vt:lpstr>Раздел «Требования охраны труда по окончании работы»</vt:lpstr>
      <vt:lpstr>Кто утверждает инструкции по охране труда?</vt:lpstr>
      <vt:lpstr>Когда необходимо пересмотреть ИОТ?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разрабатывать ИОТ по Приказу Минтруда от 29.10.2021 №772н</dc:title>
  <dc:creator>Пользователь</dc:creator>
  <cp:lastModifiedBy>Пользователь</cp:lastModifiedBy>
  <cp:revision>34</cp:revision>
  <dcterms:created xsi:type="dcterms:W3CDTF">2023-04-11T23:11:35Z</dcterms:created>
  <dcterms:modified xsi:type="dcterms:W3CDTF">2023-04-24T06:59:02Z</dcterms:modified>
</cp:coreProperties>
</file>